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050">
                <a:solidFill>
                  <a:schemeClr val="dk1"/>
                </a:solidFill>
                <a:highlight>
                  <a:srgbClr val="F8F8F8"/>
                </a:highlight>
              </a:rPr>
              <a:t>Assignment: Milestone #4</a:t>
            </a:r>
            <a:endParaRPr b="1" sz="1050">
              <a:solidFill>
                <a:schemeClr val="dk1"/>
              </a:solidFill>
              <a:highlight>
                <a:srgbClr val="F8F8F8"/>
              </a:highlight>
            </a:endParaRPr>
          </a:p>
          <a:p>
            <a:pPr indent="0" lvl="0" marL="0" rtl="0" algn="l">
              <a:lnSpc>
                <a:spcPct val="115000"/>
              </a:lnSpc>
              <a:spcBef>
                <a:spcPts val="1400"/>
              </a:spcBef>
              <a:spcAft>
                <a:spcPts val="0"/>
              </a:spcAft>
              <a:buClr>
                <a:schemeClr val="dk1"/>
              </a:buClr>
              <a:buSzPts val="1100"/>
              <a:buFont typeface="Arial"/>
              <a:buNone/>
            </a:pPr>
            <a:r>
              <a:rPr lang="en-GB" sz="1050">
                <a:solidFill>
                  <a:schemeClr val="dk1"/>
                </a:solidFill>
                <a:highlight>
                  <a:srgbClr val="F8F8F8"/>
                </a:highlight>
              </a:rPr>
              <a:t>Prepare a presentation of your case study solution. Include a group introduction, a brief description of the case study, the finalized ERD, a description of the reports you decided to generate, an example of each report result, and any assumptions you made about the case study that informed your design decisions. Have one member of the group post the presentation to the Project Forum for the class to review.</a:t>
            </a:r>
            <a:endParaRPr sz="1050">
              <a:solidFill>
                <a:schemeClr val="dk1"/>
              </a:solidFill>
              <a:highlight>
                <a:srgbClr val="F8F8F8"/>
              </a:highlight>
            </a:endParaRPr>
          </a:p>
          <a:p>
            <a:pPr indent="0" lvl="0" marL="0" rtl="0" algn="l">
              <a:lnSpc>
                <a:spcPct val="115000"/>
              </a:lnSpc>
              <a:spcBef>
                <a:spcPts val="1100"/>
              </a:spcBef>
              <a:spcAft>
                <a:spcPts val="0"/>
              </a:spcAft>
              <a:buClr>
                <a:schemeClr val="dk1"/>
              </a:buClr>
              <a:buSzPts val="1100"/>
              <a:buFont typeface="Arial"/>
              <a:buNone/>
            </a:pPr>
            <a:r>
              <a:rPr b="1" lang="en-GB" sz="1050">
                <a:solidFill>
                  <a:schemeClr val="dk1"/>
                </a:solidFill>
                <a:highlight>
                  <a:srgbClr val="F8F8F8"/>
                </a:highlight>
              </a:rPr>
              <a:t>Deliverable</a:t>
            </a:r>
            <a:endParaRPr b="1" sz="1050">
              <a:solidFill>
                <a:schemeClr val="dk1"/>
              </a:solidFill>
              <a:highlight>
                <a:srgbClr val="F8F8F8"/>
              </a:highlight>
            </a:endParaRPr>
          </a:p>
          <a:p>
            <a:pPr indent="-295275" lvl="0" marL="457200" rtl="0" algn="l">
              <a:lnSpc>
                <a:spcPct val="115000"/>
              </a:lnSpc>
              <a:spcBef>
                <a:spcPts val="2200"/>
              </a:spcBef>
              <a:spcAft>
                <a:spcPts val="0"/>
              </a:spcAft>
              <a:buClr>
                <a:schemeClr val="dk1"/>
              </a:buClr>
              <a:buSzPts val="1050"/>
              <a:buChar char="●"/>
            </a:pPr>
            <a:r>
              <a:rPr lang="en-GB" sz="1050">
                <a:solidFill>
                  <a:schemeClr val="dk1"/>
                </a:solidFill>
                <a:highlight>
                  <a:srgbClr val="F8F8F8"/>
                </a:highlight>
              </a:rPr>
              <a:t> The deliverables for this milestone should be posted to the Project Forum for the class.</a:t>
            </a:r>
            <a:endParaRPr sz="1050">
              <a:solidFill>
                <a:schemeClr val="dk1"/>
              </a:solidFill>
              <a:highlight>
                <a:srgbClr val="F8F8F8"/>
              </a:highlight>
            </a:endParaRPr>
          </a:p>
          <a:p>
            <a:pPr indent="0" lvl="0" marL="0" rtl="0" algn="l">
              <a:spcBef>
                <a:spcPts val="2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ae8efff14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ae8efff14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ae8efff14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ae8efff14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ae8efff14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ae8efff14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group introduction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50">
                <a:solidFill>
                  <a:schemeClr val="dk1"/>
                </a:solidFill>
                <a:highlight>
                  <a:srgbClr val="F8F8F8"/>
                </a:highlight>
              </a:rPr>
              <a:t> brief description of the case study</a:t>
            </a:r>
            <a:endParaRPr sz="700">
              <a:solidFill>
                <a:srgbClr val="666666"/>
              </a:solidFill>
            </a:endParaRPr>
          </a:p>
          <a:p>
            <a:pPr indent="0" lvl="0" marL="0" rtl="0" algn="l">
              <a:lnSpc>
                <a:spcPct val="115000"/>
              </a:lnSpc>
              <a:spcBef>
                <a:spcPts val="1100"/>
              </a:spcBef>
              <a:spcAft>
                <a:spcPts val="0"/>
              </a:spcAft>
              <a:buClr>
                <a:schemeClr val="dk1"/>
              </a:buClr>
              <a:buSzPts val="1100"/>
              <a:buFont typeface="Arial"/>
              <a:buNone/>
            </a:pPr>
            <a:r>
              <a:t/>
            </a:r>
            <a:endParaRPr sz="900">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rPr lang="en-GB" sz="1050">
                <a:solidFill>
                  <a:schemeClr val="dk1"/>
                </a:solidFill>
                <a:highlight>
                  <a:srgbClr val="F8F8F8"/>
                </a:highlight>
              </a:rPr>
              <a:t> brief description of the case study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ae8efff14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ae8efff14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assumptions you made about the case study that informed your design decisions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Clr>
                <a:schemeClr val="dk1"/>
              </a:buClr>
              <a:buSzPts val="1100"/>
              <a:buFont typeface="Arial"/>
              <a:buNone/>
            </a:pPr>
            <a:r>
              <a:rPr lang="en-GB" sz="1050">
                <a:solidFill>
                  <a:schemeClr val="dk1"/>
                </a:solidFill>
                <a:highlight>
                  <a:srgbClr val="F8F8F8"/>
                </a:highlight>
              </a:rPr>
              <a:t>the finalized ERD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ae8efff14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ae8efff14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050">
                <a:solidFill>
                  <a:schemeClr val="dk1"/>
                </a:solidFill>
                <a:highlight>
                  <a:srgbClr val="F8F8F8"/>
                </a:highlight>
              </a:rPr>
              <a:t> a description of the reports you decided to generate</a:t>
            </a:r>
            <a:endParaRPr sz="1050">
              <a:solidFill>
                <a:schemeClr val="dk1"/>
              </a:solidFill>
              <a:highlight>
                <a:srgbClr val="F8F8F8"/>
              </a:highlight>
            </a:endParaRPr>
          </a:p>
          <a:p>
            <a:pPr indent="0" lvl="0" marL="0" rtl="0" algn="l">
              <a:lnSpc>
                <a:spcPct val="115000"/>
              </a:lnSpc>
              <a:spcBef>
                <a:spcPts val="1100"/>
              </a:spcBef>
              <a:spcAft>
                <a:spcPts val="1100"/>
              </a:spcAft>
              <a:buClr>
                <a:schemeClr val="dk1"/>
              </a:buClr>
              <a:buSzPts val="1100"/>
              <a:buFont typeface="Arial"/>
              <a:buNone/>
            </a:pPr>
            <a:r>
              <a:rPr lang="en-GB" sz="1050">
                <a:solidFill>
                  <a:schemeClr val="dk1"/>
                </a:solidFill>
                <a:highlight>
                  <a:srgbClr val="F8F8F8"/>
                </a:highlight>
              </a:rPr>
              <a:t> an example of each report result</a:t>
            </a:r>
            <a:endParaRPr sz="1050">
              <a:solidFill>
                <a:schemeClr val="dk1"/>
              </a:solidFill>
              <a:highlight>
                <a:srgbClr val="F8F8F8"/>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3.jpg"/><Relationship Id="rId5"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1.jpg"/><Relationship Id="rId5"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131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Outlan</a:t>
            </a:r>
            <a:r>
              <a:rPr lang="en-GB" sz="4800">
                <a:solidFill>
                  <a:srgbClr val="000000"/>
                </a:solidFill>
              </a:rPr>
              <a:t>d Adventures</a:t>
            </a:r>
            <a:endParaRPr sz="4800">
              <a:solidFill>
                <a:srgbClr val="000000"/>
              </a:solidFill>
            </a:endParaRPr>
          </a:p>
          <a:p>
            <a:pPr indent="0" lvl="0" marL="0" rtl="0" algn="l">
              <a:spcBef>
                <a:spcPts val="0"/>
              </a:spcBef>
              <a:spcAft>
                <a:spcPts val="0"/>
              </a:spcAft>
              <a:buNone/>
            </a:pPr>
            <a:r>
              <a:t/>
            </a:r>
            <a:endParaRPr sz="4800">
              <a:solidFill>
                <a:srgbClr val="000000"/>
              </a:solidFill>
            </a:endParaRPr>
          </a:p>
        </p:txBody>
      </p:sp>
      <p:sp>
        <p:nvSpPr>
          <p:cNvPr id="177" name="Google Shape;177;p18"/>
          <p:cNvSpPr/>
          <p:nvPr/>
        </p:nvSpPr>
        <p:spPr>
          <a:xfrm>
            <a:off x="219700" y="155075"/>
            <a:ext cx="2411700" cy="25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6588250" y="107175"/>
            <a:ext cx="2411700" cy="25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txBox="1"/>
          <p:nvPr>
            <p:ph idx="1" type="subTitle"/>
          </p:nvPr>
        </p:nvSpPr>
        <p:spPr>
          <a:xfrm>
            <a:off x="2337013" y="-83903"/>
            <a:ext cx="4890900" cy="541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200">
                <a:solidFill>
                  <a:srgbClr val="000000"/>
                </a:solidFill>
                <a:latin typeface="Raleway"/>
                <a:ea typeface="Raleway"/>
                <a:cs typeface="Raleway"/>
                <a:sym typeface="Raleway"/>
              </a:rPr>
              <a:t>Shayla Bradley — Patrick Ellis — Yawa Hallo — Abigail Klein</a:t>
            </a:r>
            <a:endParaRPr b="1" sz="1400">
              <a:latin typeface="Raleway"/>
              <a:ea typeface="Raleway"/>
              <a:cs typeface="Raleway"/>
              <a:sym typeface="Raleway"/>
            </a:endParaRPr>
          </a:p>
        </p:txBody>
      </p:sp>
      <p:sp>
        <p:nvSpPr>
          <p:cNvPr id="180" name="Google Shape;180;p18"/>
          <p:cNvSpPr txBox="1"/>
          <p:nvPr/>
        </p:nvSpPr>
        <p:spPr>
          <a:xfrm>
            <a:off x="805650" y="2049825"/>
            <a:ext cx="5914800" cy="400200"/>
          </a:xfrm>
          <a:prstGeom prst="rect">
            <a:avLst/>
          </a:prstGeom>
          <a:noFill/>
          <a:ln>
            <a:noFill/>
          </a:ln>
        </p:spPr>
        <p:txBody>
          <a:bodyPr anchorCtr="0" anchor="t" bIns="91425" lIns="90000" spcFirstLastPara="1" rIns="91425" wrap="square" tIns="91425">
            <a:spAutoFit/>
          </a:bodyPr>
          <a:lstStyle/>
          <a:p>
            <a:pPr indent="0" lvl="0" marL="0" rtl="0" algn="l">
              <a:lnSpc>
                <a:spcPct val="115000"/>
              </a:lnSpc>
              <a:spcBef>
                <a:spcPts val="0"/>
              </a:spcBef>
              <a:spcAft>
                <a:spcPts val="0"/>
              </a:spcAft>
              <a:buNone/>
            </a:pPr>
            <a:r>
              <a:rPr lang="en-GB">
                <a:solidFill>
                  <a:srgbClr val="999999"/>
                </a:solidFill>
                <a:latin typeface="Raleway"/>
                <a:ea typeface="Raleway"/>
                <a:cs typeface="Raleway"/>
                <a:sym typeface="Raleway"/>
              </a:rPr>
              <a:t>Case Study Project: </a:t>
            </a:r>
            <a:r>
              <a:rPr lang="en-GB">
                <a:solidFill>
                  <a:srgbClr val="999999"/>
                </a:solidFill>
                <a:latin typeface="Raleway"/>
                <a:ea typeface="Raleway"/>
                <a:cs typeface="Raleway"/>
                <a:sym typeface="Raleway"/>
              </a:rPr>
              <a:t>Problem </a:t>
            </a:r>
            <a:r>
              <a:rPr lang="en-GB">
                <a:solidFill>
                  <a:srgbClr val="999999"/>
                </a:solidFill>
                <a:latin typeface="Raleway"/>
                <a:ea typeface="Raleway"/>
                <a:cs typeface="Raleway"/>
                <a:sym typeface="Raleway"/>
              </a:rPr>
              <a:t>Exploration, Explanation, and Solutions</a:t>
            </a:r>
            <a:endParaRPr>
              <a:solidFill>
                <a:srgbClr val="999999"/>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p:nvPr/>
        </p:nvSpPr>
        <p:spPr>
          <a:xfrm>
            <a:off x="5475" y="5475"/>
            <a:ext cx="4566600" cy="5143500"/>
          </a:xfrm>
          <a:prstGeom prst="rect">
            <a:avLst/>
          </a:prstGeom>
          <a:solidFill>
            <a:srgbClr val="D9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txBox="1"/>
          <p:nvPr>
            <p:ph type="title"/>
          </p:nvPr>
        </p:nvSpPr>
        <p:spPr>
          <a:xfrm>
            <a:off x="730000" y="1318650"/>
            <a:ext cx="330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5"/>
                </a:solidFill>
              </a:rPr>
              <a:t>Report #2: </a:t>
            </a:r>
            <a:endParaRPr sz="1800">
              <a:solidFill>
                <a:schemeClr val="accent5"/>
              </a:solidFill>
            </a:endParaRPr>
          </a:p>
          <a:p>
            <a:pPr indent="0" lvl="0" marL="0" rtl="0" algn="l">
              <a:spcBef>
                <a:spcPts val="0"/>
              </a:spcBef>
              <a:spcAft>
                <a:spcPts val="0"/>
              </a:spcAft>
              <a:buNone/>
            </a:pPr>
            <a:r>
              <a:rPr lang="en-GB" sz="1800">
                <a:solidFill>
                  <a:schemeClr val="accent5"/>
                </a:solidFill>
              </a:rPr>
              <a:t>Booking Trends</a:t>
            </a:r>
            <a:endParaRPr sz="1800">
              <a:solidFill>
                <a:schemeClr val="accent5"/>
              </a:solidFill>
            </a:endParaRPr>
          </a:p>
          <a:p>
            <a:pPr indent="0" lvl="0" marL="0" rtl="0" algn="l">
              <a:spcBef>
                <a:spcPts val="0"/>
              </a:spcBef>
              <a:spcAft>
                <a:spcPts val="0"/>
              </a:spcAft>
              <a:buNone/>
            </a:pPr>
            <a:r>
              <a:t/>
            </a:r>
            <a:endParaRPr sz="1800">
              <a:solidFill>
                <a:schemeClr val="accent5"/>
              </a:solidFill>
            </a:endParaRPr>
          </a:p>
        </p:txBody>
      </p:sp>
      <p:sp>
        <p:nvSpPr>
          <p:cNvPr id="307" name="Google Shape;307;p27"/>
          <p:cNvSpPr txBox="1"/>
          <p:nvPr>
            <p:ph idx="2" type="body"/>
          </p:nvPr>
        </p:nvSpPr>
        <p:spPr>
          <a:xfrm>
            <a:off x="730000" y="2012050"/>
            <a:ext cx="3213300" cy="30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a:solidFill>
                  <a:srgbClr val="000000"/>
                </a:solidFill>
              </a:rPr>
              <a:t>So far, Outland Adventures has conducted treks in Africa, Asia, and Southern Europe. Is there anyone of those locations that has a downward trend in bookings?</a:t>
            </a:r>
            <a:endParaRPr b="1"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spcBef>
                <a:spcPts val="0"/>
              </a:spcBef>
              <a:spcAft>
                <a:spcPts val="0"/>
              </a:spcAft>
              <a:buNone/>
            </a:pPr>
            <a:r>
              <a:rPr lang="en-GB" sz="1000">
                <a:solidFill>
                  <a:srgbClr val="000000"/>
                </a:solidFill>
              </a:rPr>
              <a:t>The report displays all bookings by location and a count function is used to calculate the total number of bookings by location.</a:t>
            </a:r>
            <a:endParaRPr sz="1000">
              <a:solidFill>
                <a:srgbClr val="000000"/>
              </a:solidFill>
            </a:endParaRPr>
          </a:p>
          <a:p>
            <a:pPr indent="0" lvl="0" marL="0" rtl="0" algn="l">
              <a:spcBef>
                <a:spcPts val="0"/>
              </a:spcBef>
              <a:spcAft>
                <a:spcPts val="0"/>
              </a:spcAft>
              <a:buNone/>
            </a:pPr>
            <a:r>
              <a:t/>
            </a:r>
            <a:endParaRPr sz="1000">
              <a:solidFill>
                <a:srgbClr val="000000"/>
              </a:solidFill>
            </a:endParaRPr>
          </a:p>
          <a:p>
            <a:pPr indent="0" lvl="0" marL="0" rtl="0" algn="l">
              <a:spcBef>
                <a:spcPts val="0"/>
              </a:spcBef>
              <a:spcAft>
                <a:spcPts val="0"/>
              </a:spcAft>
              <a:buNone/>
            </a:pPr>
            <a:r>
              <a:rPr lang="en-GB" sz="1000">
                <a:solidFill>
                  <a:srgbClr val="000000"/>
                </a:solidFill>
              </a:rPr>
              <a:t>We assumed that calculating the amount of bookings would make it easy to identify booking trends. With these results Blythe and Jim can identify which locations are the least popular.</a:t>
            </a:r>
            <a:endParaRPr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spcBef>
                <a:spcPts val="0"/>
              </a:spcBef>
              <a:spcAft>
                <a:spcPts val="1600"/>
              </a:spcAft>
              <a:buNone/>
            </a:pPr>
            <a:r>
              <a:t/>
            </a:r>
            <a:endParaRPr/>
          </a:p>
        </p:txBody>
      </p:sp>
      <p:sp>
        <p:nvSpPr>
          <p:cNvPr id="308" name="Google Shape;308;p27"/>
          <p:cNvSpPr txBox="1"/>
          <p:nvPr>
            <p:ph type="title"/>
          </p:nvPr>
        </p:nvSpPr>
        <p:spPr>
          <a:xfrm>
            <a:off x="4804825" y="696300"/>
            <a:ext cx="33009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Results</a:t>
            </a:r>
            <a:endParaRPr sz="1800"/>
          </a:p>
        </p:txBody>
      </p:sp>
      <p:sp>
        <p:nvSpPr>
          <p:cNvPr id="309" name="Google Shape;309;p27"/>
          <p:cNvSpPr/>
          <p:nvPr/>
        </p:nvSpPr>
        <p:spPr>
          <a:xfrm>
            <a:off x="824500" y="1190950"/>
            <a:ext cx="778800" cy="51600"/>
          </a:xfrm>
          <a:prstGeom prst="rect">
            <a:avLst/>
          </a:prstGeom>
          <a:solidFill>
            <a:srgbClr val="308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10" name="Google Shape;310;p27"/>
          <p:cNvSpPr/>
          <p:nvPr/>
        </p:nvSpPr>
        <p:spPr>
          <a:xfrm>
            <a:off x="1202400" y="1190950"/>
            <a:ext cx="400800" cy="5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27"/>
          <p:cNvPicPr preferRelativeResize="0"/>
          <p:nvPr/>
        </p:nvPicPr>
        <p:blipFill>
          <a:blip r:embed="rId3">
            <a:alphaModFix/>
          </a:blip>
          <a:stretch>
            <a:fillRect/>
          </a:stretch>
        </p:blipFill>
        <p:spPr>
          <a:xfrm>
            <a:off x="4892500" y="1128850"/>
            <a:ext cx="2384400" cy="3025500"/>
          </a:xfrm>
          <a:prstGeom prst="rect">
            <a:avLst/>
          </a:prstGeom>
          <a:noFill/>
          <a:ln>
            <a:noFill/>
          </a:ln>
        </p:spPr>
      </p:pic>
      <p:pic>
        <p:nvPicPr>
          <p:cNvPr id="312" name="Google Shape;312;p27"/>
          <p:cNvPicPr preferRelativeResize="0"/>
          <p:nvPr/>
        </p:nvPicPr>
        <p:blipFill>
          <a:blip r:embed="rId4">
            <a:alphaModFix/>
          </a:blip>
          <a:stretch>
            <a:fillRect/>
          </a:stretch>
        </p:blipFill>
        <p:spPr>
          <a:xfrm>
            <a:off x="4892500" y="4200700"/>
            <a:ext cx="2384400" cy="64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8"/>
          <p:cNvSpPr/>
          <p:nvPr/>
        </p:nvSpPr>
        <p:spPr>
          <a:xfrm>
            <a:off x="5475" y="5475"/>
            <a:ext cx="4566600" cy="51435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txBox="1"/>
          <p:nvPr>
            <p:ph type="title"/>
          </p:nvPr>
        </p:nvSpPr>
        <p:spPr>
          <a:xfrm>
            <a:off x="730000" y="1318650"/>
            <a:ext cx="330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38761D"/>
                </a:solidFill>
              </a:rPr>
              <a:t>Report #3: </a:t>
            </a:r>
            <a:endParaRPr sz="1800">
              <a:solidFill>
                <a:srgbClr val="38761D"/>
              </a:solidFill>
            </a:endParaRPr>
          </a:p>
          <a:p>
            <a:pPr indent="0" lvl="0" marL="0" rtl="0" algn="l">
              <a:spcBef>
                <a:spcPts val="0"/>
              </a:spcBef>
              <a:spcAft>
                <a:spcPts val="0"/>
              </a:spcAft>
              <a:buNone/>
            </a:pPr>
            <a:r>
              <a:rPr lang="en-GB" sz="1800">
                <a:solidFill>
                  <a:srgbClr val="38761D"/>
                </a:solidFill>
              </a:rPr>
              <a:t>Out Of Date Inventory</a:t>
            </a:r>
            <a:endParaRPr sz="1800">
              <a:solidFill>
                <a:srgbClr val="38761D"/>
              </a:solidFill>
            </a:endParaRPr>
          </a:p>
          <a:p>
            <a:pPr indent="0" lvl="0" marL="0" rtl="0" algn="l">
              <a:spcBef>
                <a:spcPts val="0"/>
              </a:spcBef>
              <a:spcAft>
                <a:spcPts val="0"/>
              </a:spcAft>
              <a:buNone/>
            </a:pPr>
            <a:r>
              <a:t/>
            </a:r>
            <a:endParaRPr sz="1800">
              <a:solidFill>
                <a:srgbClr val="38761D"/>
              </a:solidFill>
            </a:endParaRPr>
          </a:p>
        </p:txBody>
      </p:sp>
      <p:sp>
        <p:nvSpPr>
          <p:cNvPr id="319" name="Google Shape;319;p28"/>
          <p:cNvSpPr txBox="1"/>
          <p:nvPr>
            <p:ph idx="2" type="body"/>
          </p:nvPr>
        </p:nvSpPr>
        <p:spPr>
          <a:xfrm>
            <a:off x="730000" y="2012050"/>
            <a:ext cx="3213300" cy="302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000">
                <a:solidFill>
                  <a:srgbClr val="000000"/>
                </a:solidFill>
              </a:rPr>
              <a:t>Outland Adventures is</a:t>
            </a:r>
            <a:r>
              <a:rPr b="1" lang="en-GB" sz="1000">
                <a:solidFill>
                  <a:srgbClr val="000000"/>
                </a:solidFill>
              </a:rPr>
              <a:t> a little concerned about the age of some of the inventory. Are there inventory items that are over five years old?</a:t>
            </a:r>
            <a:endParaRPr b="1"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lnSpc>
                <a:spcPct val="100000"/>
              </a:lnSpc>
              <a:spcBef>
                <a:spcPts val="0"/>
              </a:spcBef>
              <a:spcAft>
                <a:spcPts val="0"/>
              </a:spcAft>
              <a:buNone/>
            </a:pPr>
            <a:r>
              <a:rPr lang="en-GB" sz="1000">
                <a:solidFill>
                  <a:srgbClr val="000000"/>
                </a:solidFill>
              </a:rPr>
              <a:t>By joining the equipment and supply_order table we created a table displaying equipment with an order date of over 5 years old.</a:t>
            </a:r>
            <a:endParaRPr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lnSpc>
                <a:spcPct val="100000"/>
              </a:lnSpc>
              <a:spcBef>
                <a:spcPts val="0"/>
              </a:spcBef>
              <a:spcAft>
                <a:spcPts val="0"/>
              </a:spcAft>
              <a:buNone/>
            </a:pPr>
            <a:r>
              <a:rPr lang="en-GB" sz="1000">
                <a:solidFill>
                  <a:srgbClr val="000000"/>
                </a:solidFill>
              </a:rPr>
              <a:t>The results show which equipment is out of date, so they can see how much equipment needs to be replaced. </a:t>
            </a:r>
            <a:endParaRPr/>
          </a:p>
        </p:txBody>
      </p:sp>
      <p:sp>
        <p:nvSpPr>
          <p:cNvPr id="320" name="Google Shape;320;p28"/>
          <p:cNvSpPr txBox="1"/>
          <p:nvPr>
            <p:ph type="title"/>
          </p:nvPr>
        </p:nvSpPr>
        <p:spPr>
          <a:xfrm>
            <a:off x="4795075" y="1294450"/>
            <a:ext cx="33009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Results</a:t>
            </a:r>
            <a:endParaRPr sz="1800"/>
          </a:p>
        </p:txBody>
      </p:sp>
      <p:sp>
        <p:nvSpPr>
          <p:cNvPr id="321" name="Google Shape;321;p28"/>
          <p:cNvSpPr/>
          <p:nvPr/>
        </p:nvSpPr>
        <p:spPr>
          <a:xfrm>
            <a:off x="824500" y="1190950"/>
            <a:ext cx="778800" cy="51600"/>
          </a:xfrm>
          <a:prstGeom prst="rect">
            <a:avLst/>
          </a:pr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22" name="Google Shape;322;p28"/>
          <p:cNvSpPr/>
          <p:nvPr/>
        </p:nvSpPr>
        <p:spPr>
          <a:xfrm>
            <a:off x="1202400" y="1190950"/>
            <a:ext cx="400800" cy="516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28"/>
          <p:cNvPicPr preferRelativeResize="0"/>
          <p:nvPr/>
        </p:nvPicPr>
        <p:blipFill>
          <a:blip r:embed="rId3">
            <a:alphaModFix/>
          </a:blip>
          <a:stretch>
            <a:fillRect/>
          </a:stretch>
        </p:blipFill>
        <p:spPr>
          <a:xfrm>
            <a:off x="4899975" y="1728250"/>
            <a:ext cx="3598475" cy="3110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7200">
                <a:solidFill>
                  <a:srgbClr val="395260"/>
                </a:solidFill>
              </a:rPr>
              <a:t>Thank you.</a:t>
            </a:r>
            <a:endParaRPr sz="6600">
              <a:solidFill>
                <a:srgbClr val="395260"/>
              </a:solidFill>
            </a:endParaRPr>
          </a:p>
        </p:txBody>
      </p:sp>
      <p:sp>
        <p:nvSpPr>
          <p:cNvPr id="329" name="Google Shape;329;p29"/>
          <p:cNvSpPr/>
          <p:nvPr/>
        </p:nvSpPr>
        <p:spPr>
          <a:xfrm>
            <a:off x="824500" y="1168975"/>
            <a:ext cx="778800" cy="73500"/>
          </a:xfrm>
          <a:prstGeom prst="rect">
            <a:avLst/>
          </a:prstGeom>
          <a:solidFill>
            <a:srgbClr val="395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330" name="Google Shape;330;p29"/>
          <p:cNvSpPr/>
          <p:nvPr/>
        </p:nvSpPr>
        <p:spPr>
          <a:xfrm>
            <a:off x="1202400" y="1168975"/>
            <a:ext cx="400800" cy="73500"/>
          </a:xfrm>
          <a:prstGeom prst="rect">
            <a:avLst/>
          </a:prstGeom>
          <a:solidFill>
            <a:srgbClr val="9DB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29"/>
          <p:cNvPicPr preferRelativeResize="0"/>
          <p:nvPr/>
        </p:nvPicPr>
        <p:blipFill rotWithShape="1">
          <a:blip r:embed="rId3">
            <a:alphaModFix amt="70000"/>
          </a:blip>
          <a:srcRect b="0" l="0" r="0" t="82007"/>
          <a:stretch/>
        </p:blipFill>
        <p:spPr>
          <a:xfrm>
            <a:off x="0" y="4218050"/>
            <a:ext cx="9144000" cy="925450"/>
          </a:xfrm>
          <a:prstGeom prst="rect">
            <a:avLst/>
          </a:prstGeom>
          <a:noFill/>
          <a:ln>
            <a:noFill/>
          </a:ln>
        </p:spPr>
      </p:pic>
      <p:sp>
        <p:nvSpPr>
          <p:cNvPr id="332" name="Google Shape;332;p29"/>
          <p:cNvSpPr txBox="1"/>
          <p:nvPr/>
        </p:nvSpPr>
        <p:spPr>
          <a:xfrm>
            <a:off x="775800" y="4218050"/>
            <a:ext cx="8040600" cy="1462200"/>
          </a:xfrm>
          <a:prstGeom prst="rect">
            <a:avLst/>
          </a:prstGeom>
          <a:noFill/>
          <a:ln>
            <a:noFill/>
          </a:ln>
        </p:spPr>
        <p:txBody>
          <a:bodyPr anchorCtr="0" anchor="t" bIns="91425" lIns="91425" spcFirstLastPara="1" rIns="91425" wrap="square" tIns="91425">
            <a:spAutoFit/>
          </a:bodyPr>
          <a:lstStyle/>
          <a:p>
            <a:pPr indent="-279400" lvl="0" marL="279400" rtl="0" algn="l">
              <a:lnSpc>
                <a:spcPct val="200000"/>
              </a:lnSpc>
              <a:spcBef>
                <a:spcPts val="0"/>
              </a:spcBef>
              <a:spcAft>
                <a:spcPts val="0"/>
              </a:spcAft>
              <a:buNone/>
            </a:pPr>
            <a:r>
              <a:rPr b="1" lang="en-GB" sz="700">
                <a:solidFill>
                  <a:srgbClr val="819AC3"/>
                </a:solidFill>
                <a:latin typeface="Lato"/>
                <a:ea typeface="Lato"/>
                <a:cs typeface="Lato"/>
                <a:sym typeface="Lato"/>
              </a:rPr>
              <a:t>References</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rPr b="1" lang="en-GB" sz="700">
                <a:solidFill>
                  <a:srgbClr val="819AC3"/>
                </a:solidFill>
                <a:latin typeface="Lato"/>
                <a:ea typeface="Lato"/>
                <a:cs typeface="Lato"/>
                <a:sym typeface="Lato"/>
              </a:rPr>
              <a:t>Comeau, A. (2018). </a:t>
            </a:r>
            <a:r>
              <a:rPr b="1" i="1" lang="en-GB" sz="700">
                <a:solidFill>
                  <a:srgbClr val="819AC3"/>
                </a:solidFill>
                <a:latin typeface="Lato"/>
                <a:ea typeface="Lato"/>
                <a:cs typeface="Lato"/>
                <a:sym typeface="Lato"/>
              </a:rPr>
              <a:t>MySQL explained: Your step-by-step guide to database design</a:t>
            </a:r>
            <a:r>
              <a:rPr b="1" lang="en-GB" sz="700">
                <a:solidFill>
                  <a:srgbClr val="819AC3"/>
                </a:solidFill>
                <a:latin typeface="Lato"/>
                <a:ea typeface="Lato"/>
                <a:cs typeface="Lato"/>
                <a:sym typeface="Lato"/>
              </a:rPr>
              <a:t> (Revised edition). CA : OSTraining.</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rPr b="1" lang="en-GB" sz="700">
                <a:solidFill>
                  <a:srgbClr val="819AC3"/>
                </a:solidFill>
                <a:latin typeface="Lato"/>
                <a:ea typeface="Lato"/>
                <a:cs typeface="Lato"/>
                <a:sym typeface="Lato"/>
              </a:rPr>
              <a:t>Forta, B. (2020). </a:t>
            </a:r>
            <a:r>
              <a:rPr b="1" i="1" lang="en-GB" sz="700">
                <a:solidFill>
                  <a:srgbClr val="819AC3"/>
                </a:solidFill>
                <a:latin typeface="Lato"/>
                <a:ea typeface="Lato"/>
                <a:cs typeface="Lato"/>
                <a:sym typeface="Lato"/>
              </a:rPr>
              <a:t>Sams teach yourself SQL in 10 minutes</a:t>
            </a:r>
            <a:r>
              <a:rPr b="1" lang="en-GB" sz="700">
                <a:solidFill>
                  <a:srgbClr val="819AC3"/>
                </a:solidFill>
                <a:latin typeface="Lato"/>
                <a:ea typeface="Lato"/>
                <a:cs typeface="Lato"/>
                <a:sym typeface="Lato"/>
              </a:rPr>
              <a:t> (Fifth edition). Sams, Pearson Education.</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rPr b="1" i="1" lang="en-GB" sz="700">
                <a:solidFill>
                  <a:srgbClr val="819AC3"/>
                </a:solidFill>
                <a:latin typeface="Lato"/>
                <a:ea typeface="Lato"/>
                <a:cs typeface="Lato"/>
                <a:sym typeface="Lato"/>
              </a:rPr>
              <a:t>Python: How to get Current date and time or timestamp ? – thisPointer</a:t>
            </a:r>
            <a:r>
              <a:rPr b="1" lang="en-GB" sz="700">
                <a:solidFill>
                  <a:srgbClr val="819AC3"/>
                </a:solidFill>
                <a:latin typeface="Lato"/>
                <a:ea typeface="Lato"/>
                <a:cs typeface="Lato"/>
                <a:sym typeface="Lato"/>
              </a:rPr>
              <a:t>. (n.d.). Retrieved December 10, 2022, from https://thispointer.com/python-how-to-get-current-date-and-time-or-timestamp/</a:t>
            </a:r>
            <a:endParaRPr b="1" sz="700">
              <a:solidFill>
                <a:srgbClr val="819AC3"/>
              </a:solidFill>
              <a:latin typeface="Lato"/>
              <a:ea typeface="Lato"/>
              <a:cs typeface="Lato"/>
              <a:sym typeface="Lato"/>
            </a:endParaRPr>
          </a:p>
          <a:p>
            <a:pPr indent="-279400" lvl="0" marL="279400" rtl="0" algn="l">
              <a:lnSpc>
                <a:spcPct val="200000"/>
              </a:lnSpc>
              <a:spcBef>
                <a:spcPts val="0"/>
              </a:spcBef>
              <a:spcAft>
                <a:spcPts val="0"/>
              </a:spcAft>
              <a:buNone/>
            </a:pPr>
            <a:r>
              <a:t/>
            </a:r>
            <a:endParaRPr b="1" sz="1000">
              <a:solidFill>
                <a:srgbClr val="819AC3"/>
              </a:solidFill>
              <a:latin typeface="Lato"/>
              <a:ea typeface="Lato"/>
              <a:cs typeface="Lato"/>
              <a:sym typeface="Lato"/>
            </a:endParaRPr>
          </a:p>
          <a:p>
            <a:pPr indent="0" lvl="0" marL="0" rtl="0" algn="l">
              <a:spcBef>
                <a:spcPts val="0"/>
              </a:spcBef>
              <a:spcAft>
                <a:spcPts val="0"/>
              </a:spcAft>
              <a:buNone/>
            </a:pPr>
            <a:r>
              <a:t/>
            </a:r>
            <a:endParaRPr b="1" sz="700">
              <a:solidFill>
                <a:srgbClr val="819AC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7998"/>
        </a:solidFill>
      </p:bgPr>
    </p:bg>
    <p:spTree>
      <p:nvGrpSpPr>
        <p:cNvPr id="184" name="Shape 184"/>
        <p:cNvGrpSpPr/>
        <p:nvPr/>
      </p:nvGrpSpPr>
      <p:grpSpPr>
        <a:xfrm>
          <a:off x="0" y="0"/>
          <a:ext cx="0" cy="0"/>
          <a:chOff x="0" y="0"/>
          <a:chExt cx="0" cy="0"/>
        </a:xfrm>
      </p:grpSpPr>
      <p:sp>
        <p:nvSpPr>
          <p:cNvPr id="185" name="Google Shape;185;p19"/>
          <p:cNvSpPr txBox="1"/>
          <p:nvPr>
            <p:ph type="title"/>
          </p:nvPr>
        </p:nvSpPr>
        <p:spPr>
          <a:xfrm>
            <a:off x="734925" y="1353325"/>
            <a:ext cx="7021200" cy="61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Group Introduction</a:t>
            </a:r>
            <a:endParaRPr/>
          </a:p>
        </p:txBody>
      </p:sp>
      <p:sp>
        <p:nvSpPr>
          <p:cNvPr id="186" name="Google Shape;186;p19"/>
          <p:cNvSpPr txBox="1"/>
          <p:nvPr/>
        </p:nvSpPr>
        <p:spPr>
          <a:xfrm>
            <a:off x="785375" y="2078688"/>
            <a:ext cx="76170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latin typeface="Lato"/>
                <a:ea typeface="Lato"/>
                <a:cs typeface="Lato"/>
                <a:sym typeface="Lato"/>
              </a:rPr>
              <a:t>This case study project was conducted by the </a:t>
            </a:r>
            <a:r>
              <a:rPr lang="en-GB" sz="1200">
                <a:solidFill>
                  <a:srgbClr val="EFEFEF"/>
                </a:solidFill>
                <a:latin typeface="Lato"/>
                <a:ea typeface="Lato"/>
                <a:cs typeface="Lato"/>
                <a:sym typeface="Lato"/>
              </a:rPr>
              <a:t>Silver Team</a:t>
            </a:r>
            <a:r>
              <a:rPr lang="en-GB" sz="1200">
                <a:latin typeface="Lato"/>
                <a:ea typeface="Lato"/>
                <a:cs typeface="Lato"/>
                <a:sym typeface="Lato"/>
              </a:rPr>
              <a:t> which consists of four members—Shayla Bradley, Patrick Ellis, Yawa Hallo, and Abigail Klein. </a:t>
            </a:r>
            <a:endParaRPr sz="1200">
              <a:latin typeface="Lato"/>
              <a:ea typeface="Lato"/>
              <a:cs typeface="Lato"/>
              <a:sym typeface="Lato"/>
            </a:endParaRPr>
          </a:p>
          <a:p>
            <a:pPr indent="0" lvl="0" marL="0" rtl="0" algn="l">
              <a:lnSpc>
                <a:spcPct val="115000"/>
              </a:lnSpc>
              <a:spcBef>
                <a:spcPts val="0"/>
              </a:spcBef>
              <a:spcAft>
                <a:spcPts val="0"/>
              </a:spcAft>
              <a:buNone/>
            </a:pPr>
            <a:r>
              <a:t/>
            </a:r>
            <a:endParaRPr sz="1200">
              <a:latin typeface="Lato"/>
              <a:ea typeface="Lato"/>
              <a:cs typeface="Lato"/>
              <a:sym typeface="Lato"/>
            </a:endParaRPr>
          </a:p>
          <a:p>
            <a:pPr indent="0" lvl="0" marL="0" rtl="0" algn="l">
              <a:lnSpc>
                <a:spcPct val="115000"/>
              </a:lnSpc>
              <a:spcBef>
                <a:spcPts val="0"/>
              </a:spcBef>
              <a:spcAft>
                <a:spcPts val="0"/>
              </a:spcAft>
              <a:buNone/>
            </a:pPr>
            <a:r>
              <a:rPr lang="en-GB" sz="1200">
                <a:latin typeface="Lato"/>
                <a:ea typeface="Lato"/>
                <a:cs typeface="Lato"/>
                <a:sym typeface="Lato"/>
              </a:rPr>
              <a:t>Out of the three case studies (Bacchus, Outland Adventures, and Willson Financial), Team Silver chose to explore the Outland Adventures (OA) Case Study. The team chose the OA case study because the story connected with each member and the problems were intriguing. Venture into the story yourself on the next slide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
        <p:nvSpPr>
          <p:cNvPr id="187" name="Google Shape;187;p19"/>
          <p:cNvSpPr/>
          <p:nvPr/>
        </p:nvSpPr>
        <p:spPr>
          <a:xfrm>
            <a:off x="785375" y="3979250"/>
            <a:ext cx="879900" cy="327900"/>
          </a:xfrm>
          <a:prstGeom prst="rect">
            <a:avLst/>
          </a:prstGeom>
          <a:solidFill>
            <a:srgbClr val="6679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19"/>
          <p:cNvPicPr preferRelativeResize="0"/>
          <p:nvPr/>
        </p:nvPicPr>
        <p:blipFill rotWithShape="1">
          <a:blip r:embed="rId3">
            <a:alphaModFix amt="54000"/>
          </a:blip>
          <a:srcRect b="17695" l="0" r="0" t="50240"/>
          <a:stretch/>
        </p:blipFill>
        <p:spPr>
          <a:xfrm>
            <a:off x="21875" y="3848050"/>
            <a:ext cx="9144003" cy="1295449"/>
          </a:xfrm>
          <a:prstGeom prst="rect">
            <a:avLst/>
          </a:prstGeom>
          <a:noFill/>
          <a:ln>
            <a:noFill/>
          </a:ln>
        </p:spPr>
      </p:pic>
      <p:sp>
        <p:nvSpPr>
          <p:cNvPr id="189" name="Google Shape;189;p19"/>
          <p:cNvSpPr/>
          <p:nvPr/>
        </p:nvSpPr>
        <p:spPr>
          <a:xfrm>
            <a:off x="8264100" y="0"/>
            <a:ext cx="879900" cy="611400"/>
          </a:xfrm>
          <a:prstGeom prst="rect">
            <a:avLst/>
          </a:prstGeom>
          <a:solidFill>
            <a:srgbClr val="6679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824500" y="1190950"/>
            <a:ext cx="778800" cy="51600"/>
          </a:xfrm>
          <a:prstGeom prst="rect">
            <a:avLst/>
          </a:prstGeom>
          <a:solidFill>
            <a:srgbClr val="3952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91" name="Google Shape;191;p19"/>
          <p:cNvSpPr/>
          <p:nvPr/>
        </p:nvSpPr>
        <p:spPr>
          <a:xfrm>
            <a:off x="1202400" y="1190950"/>
            <a:ext cx="400800" cy="51600"/>
          </a:xfrm>
          <a:prstGeom prst="rect">
            <a:avLst/>
          </a:prstGeom>
          <a:solidFill>
            <a:srgbClr val="9DBE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txBox="1"/>
          <p:nvPr>
            <p:ph type="title"/>
          </p:nvPr>
        </p:nvSpPr>
        <p:spPr>
          <a:xfrm>
            <a:off x="724250" y="1222300"/>
            <a:ext cx="38934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Outland</a:t>
            </a:r>
            <a:r>
              <a:rPr lang="en-GB"/>
              <a:t> Adventures</a:t>
            </a:r>
            <a:endParaRPr b="0"/>
          </a:p>
        </p:txBody>
      </p:sp>
      <p:pic>
        <p:nvPicPr>
          <p:cNvPr id="197" name="Google Shape;197;p20"/>
          <p:cNvPicPr preferRelativeResize="0"/>
          <p:nvPr/>
        </p:nvPicPr>
        <p:blipFill rotWithShape="1">
          <a:blip r:embed="rId3">
            <a:alphaModFix/>
          </a:blip>
          <a:srcRect b="980" l="9696" r="54603" t="0"/>
          <a:stretch/>
        </p:blipFill>
        <p:spPr>
          <a:xfrm>
            <a:off x="5176938" y="1585425"/>
            <a:ext cx="1973632" cy="3262599"/>
          </a:xfrm>
          <a:prstGeom prst="rect">
            <a:avLst/>
          </a:prstGeom>
          <a:noFill/>
          <a:ln>
            <a:noFill/>
          </a:ln>
        </p:spPr>
      </p:pic>
      <p:pic>
        <p:nvPicPr>
          <p:cNvPr id="198" name="Google Shape;198;p20"/>
          <p:cNvPicPr preferRelativeResize="0"/>
          <p:nvPr/>
        </p:nvPicPr>
        <p:blipFill rotWithShape="1">
          <a:blip r:embed="rId4">
            <a:alphaModFix/>
          </a:blip>
          <a:srcRect b="0" l="53566" r="5745" t="0"/>
          <a:stretch/>
        </p:blipFill>
        <p:spPr>
          <a:xfrm>
            <a:off x="7331950" y="675025"/>
            <a:ext cx="1973650" cy="3262600"/>
          </a:xfrm>
          <a:prstGeom prst="rect">
            <a:avLst/>
          </a:prstGeom>
          <a:noFill/>
          <a:ln>
            <a:noFill/>
          </a:ln>
        </p:spPr>
      </p:pic>
      <p:sp>
        <p:nvSpPr>
          <p:cNvPr id="199" name="Google Shape;199;p20"/>
          <p:cNvSpPr txBox="1"/>
          <p:nvPr/>
        </p:nvSpPr>
        <p:spPr>
          <a:xfrm>
            <a:off x="752875" y="1748100"/>
            <a:ext cx="4096800" cy="334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latin typeface="Lato"/>
                <a:ea typeface="Lato"/>
                <a:cs typeface="Lato"/>
                <a:sym typeface="Lato"/>
              </a:rPr>
              <a:t>Outland Adventures was founded by outdoor lovers Blythe Timmerson and Jim Ford. They aimed to appeal to others who enjoyed going on long hikes and camping in remote locations. They believed that Outland Adventures might actually flourish if they could plan guided excursions, offer the necessary gear, and create the correct marketing. </a:t>
            </a:r>
            <a:endParaRPr sz="1000">
              <a:latin typeface="Lato"/>
              <a:ea typeface="Lato"/>
              <a:cs typeface="Lato"/>
              <a:sym typeface="Lato"/>
            </a:endParaRPr>
          </a:p>
          <a:p>
            <a:pPr indent="0" lvl="0" marL="0" rtl="0" algn="l">
              <a:lnSpc>
                <a:spcPct val="115000"/>
              </a:lnSpc>
              <a:spcBef>
                <a:spcPts val="0"/>
              </a:spcBef>
              <a:spcAft>
                <a:spcPts val="0"/>
              </a:spcAft>
              <a:buNone/>
            </a:pPr>
            <a:r>
              <a:t/>
            </a:r>
            <a:endParaRPr sz="1000">
              <a:latin typeface="Lato"/>
              <a:ea typeface="Lato"/>
              <a:cs typeface="Lato"/>
              <a:sym typeface="Lato"/>
            </a:endParaRPr>
          </a:p>
          <a:p>
            <a:pPr indent="0" lvl="0" marL="0" rtl="0" algn="l">
              <a:lnSpc>
                <a:spcPct val="115000"/>
              </a:lnSpc>
              <a:spcBef>
                <a:spcPts val="0"/>
              </a:spcBef>
              <a:spcAft>
                <a:spcPts val="0"/>
              </a:spcAft>
              <a:buNone/>
            </a:pPr>
            <a:r>
              <a:rPr lang="en-GB" sz="1000">
                <a:latin typeface="Lato"/>
                <a:ea typeface="Lato"/>
                <a:cs typeface="Lato"/>
                <a:sym typeface="Lato"/>
              </a:rPr>
              <a:t>To ensure their business was a success, Timmerson and Ford hired: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two (2) </a:t>
            </a:r>
            <a:r>
              <a:rPr b="1" lang="en-GB" sz="1000">
                <a:latin typeface="Lato"/>
                <a:ea typeface="Lato"/>
                <a:cs typeface="Lato"/>
                <a:sym typeface="Lato"/>
              </a:rPr>
              <a:t>Guides </a:t>
            </a:r>
            <a:r>
              <a:rPr lang="en-GB" sz="1000">
                <a:latin typeface="Lato"/>
                <a:ea typeface="Lato"/>
                <a:cs typeface="Lato"/>
                <a:sym typeface="Lato"/>
              </a:rPr>
              <a:t>who are in charge of organizing and planning the trips, including investigating airfares, visa requirements, and inoculations;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one (1) </a:t>
            </a:r>
            <a:r>
              <a:rPr b="1" lang="en-GB" sz="1000">
                <a:latin typeface="Lato"/>
                <a:ea typeface="Lato"/>
                <a:cs typeface="Lato"/>
                <a:sym typeface="Lato"/>
              </a:rPr>
              <a:t>Marketer</a:t>
            </a:r>
            <a:r>
              <a:rPr lang="en-GB" sz="1000">
                <a:latin typeface="Lato"/>
                <a:ea typeface="Lato"/>
                <a:cs typeface="Lato"/>
                <a:sym typeface="Lato"/>
              </a:rPr>
              <a:t>;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one (1) </a:t>
            </a:r>
            <a:r>
              <a:rPr b="1" lang="en-GB" sz="1000">
                <a:latin typeface="Lato"/>
                <a:ea typeface="Lato"/>
                <a:cs typeface="Lato"/>
                <a:sym typeface="Lato"/>
              </a:rPr>
              <a:t>Supply Manager </a:t>
            </a:r>
            <a:r>
              <a:rPr lang="en-GB" sz="1000">
                <a:latin typeface="Lato"/>
                <a:ea typeface="Lato"/>
                <a:cs typeface="Lato"/>
                <a:sym typeface="Lato"/>
              </a:rPr>
              <a:t>who is responsible for ordering supplies for the trips and keeping the equipment inventory up to date in which customers can either buy or rent; and </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one (1)</a:t>
            </a:r>
            <a:r>
              <a:rPr b="1" lang="en-GB" sz="1000">
                <a:latin typeface="Lato"/>
                <a:ea typeface="Lato"/>
                <a:cs typeface="Lato"/>
                <a:sym typeface="Lato"/>
              </a:rPr>
              <a:t> </a:t>
            </a:r>
            <a:r>
              <a:rPr b="1" lang="en-GB" sz="1000">
                <a:latin typeface="Lato"/>
                <a:ea typeface="Lato"/>
                <a:cs typeface="Lato"/>
                <a:sym typeface="Lato"/>
              </a:rPr>
              <a:t>Web Developer</a:t>
            </a:r>
            <a:r>
              <a:rPr lang="en-GB" sz="1000">
                <a:latin typeface="Lato"/>
                <a:ea typeface="Lato"/>
                <a:cs typeface="Lato"/>
                <a:sym typeface="Lato"/>
              </a:rPr>
              <a:t> who is responsible for developing an ecommerce site, checking on trip schedules, and purchasing hiking and camping equipment.</a:t>
            </a:r>
            <a:endParaRPr sz="1000">
              <a:latin typeface="Lato"/>
              <a:ea typeface="Lato"/>
              <a:cs typeface="Lato"/>
              <a:sym typeface="Lato"/>
            </a:endParaRPr>
          </a:p>
          <a:p>
            <a:pPr indent="0" lvl="0" marL="0" rtl="0" algn="l">
              <a:lnSpc>
                <a:spcPct val="115000"/>
              </a:lnSpc>
              <a:spcBef>
                <a:spcPts val="0"/>
              </a:spcBef>
              <a:spcAft>
                <a:spcPts val="0"/>
              </a:spcAft>
              <a:buNone/>
            </a:pPr>
            <a:r>
              <a:rPr lang="en-GB" sz="1000">
                <a:latin typeface="Lato"/>
                <a:ea typeface="Lato"/>
                <a:cs typeface="Lato"/>
                <a:sym typeface="Lato"/>
              </a:rPr>
              <a:t> </a:t>
            </a:r>
            <a:endParaRPr sz="1000">
              <a:latin typeface="Lato"/>
              <a:ea typeface="Lato"/>
              <a:cs typeface="Lato"/>
              <a:sym typeface="Lato"/>
            </a:endParaRPr>
          </a:p>
        </p:txBody>
      </p:sp>
      <p:sp>
        <p:nvSpPr>
          <p:cNvPr id="200" name="Google Shape;200;p20"/>
          <p:cNvSpPr/>
          <p:nvPr/>
        </p:nvSpPr>
        <p:spPr>
          <a:xfrm>
            <a:off x="824500" y="1190950"/>
            <a:ext cx="778800" cy="51600"/>
          </a:xfrm>
          <a:prstGeom prst="rect">
            <a:avLst/>
          </a:prstGeom>
          <a:solidFill>
            <a:srgbClr val="308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3F04"/>
              </a:solidFill>
            </a:endParaRPr>
          </a:p>
        </p:txBody>
      </p:sp>
      <p:sp>
        <p:nvSpPr>
          <p:cNvPr id="201" name="Google Shape;201;p20"/>
          <p:cNvSpPr/>
          <p:nvPr/>
        </p:nvSpPr>
        <p:spPr>
          <a:xfrm>
            <a:off x="1202400" y="1190950"/>
            <a:ext cx="400800" cy="51600"/>
          </a:xfrm>
          <a:prstGeom prst="rect">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082B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82B2"/>
        </a:solidFill>
      </p:bgPr>
    </p:bg>
    <p:spTree>
      <p:nvGrpSpPr>
        <p:cNvPr id="205" name="Shape 205"/>
        <p:cNvGrpSpPr/>
        <p:nvPr/>
      </p:nvGrpSpPr>
      <p:grpSpPr>
        <a:xfrm>
          <a:off x="0" y="0"/>
          <a:ext cx="0" cy="0"/>
          <a:chOff x="0" y="0"/>
          <a:chExt cx="0" cy="0"/>
        </a:xfrm>
      </p:grpSpPr>
      <p:pic>
        <p:nvPicPr>
          <p:cNvPr id="206" name="Google Shape;206;p21"/>
          <p:cNvPicPr preferRelativeResize="0"/>
          <p:nvPr/>
        </p:nvPicPr>
        <p:blipFill>
          <a:blip r:embed="rId3">
            <a:alphaModFix/>
          </a:blip>
          <a:stretch>
            <a:fillRect/>
          </a:stretch>
        </p:blipFill>
        <p:spPr>
          <a:xfrm>
            <a:off x="3608599" y="934425"/>
            <a:ext cx="5215027" cy="3476701"/>
          </a:xfrm>
          <a:prstGeom prst="rect">
            <a:avLst/>
          </a:prstGeom>
          <a:noFill/>
          <a:ln>
            <a:noFill/>
          </a:ln>
        </p:spPr>
      </p:pic>
      <p:sp>
        <p:nvSpPr>
          <p:cNvPr id="207" name="Google Shape;20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chemeClr val="accent5"/>
                </a:solidFill>
              </a:rPr>
              <a:t>Problems to Solve</a:t>
            </a:r>
            <a:endParaRPr sz="2700">
              <a:solidFill>
                <a:schemeClr val="accent5"/>
              </a:solidFill>
            </a:endParaRPr>
          </a:p>
        </p:txBody>
      </p:sp>
      <p:sp>
        <p:nvSpPr>
          <p:cNvPr id="208" name="Google Shape;208;p21"/>
          <p:cNvSpPr/>
          <p:nvPr/>
        </p:nvSpPr>
        <p:spPr>
          <a:xfrm>
            <a:off x="788164" y="2476713"/>
            <a:ext cx="328800" cy="328800"/>
          </a:xfrm>
          <a:prstGeom prst="ellipse">
            <a:avLst/>
          </a:prstGeom>
          <a:solidFill>
            <a:srgbClr val="CFE2F3"/>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accent5"/>
                </a:solidFill>
              </a:rPr>
              <a:t>1</a:t>
            </a:r>
            <a:endParaRPr b="1" sz="800">
              <a:solidFill>
                <a:schemeClr val="accent5"/>
              </a:solidFill>
            </a:endParaRPr>
          </a:p>
        </p:txBody>
      </p:sp>
      <p:sp>
        <p:nvSpPr>
          <p:cNvPr id="209" name="Google Shape;209;p21"/>
          <p:cNvSpPr txBox="1"/>
          <p:nvPr>
            <p:ph idx="1" type="body"/>
          </p:nvPr>
        </p:nvSpPr>
        <p:spPr>
          <a:xfrm>
            <a:off x="1236700" y="2373525"/>
            <a:ext cx="2656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D9F0FF"/>
                </a:solidFill>
              </a:rPr>
              <a:t>Do enough customers buy equipment to keep equipment sales?</a:t>
            </a:r>
            <a:endParaRPr sz="1100">
              <a:solidFill>
                <a:srgbClr val="D9F0FF"/>
              </a:solidFill>
            </a:endParaRPr>
          </a:p>
        </p:txBody>
      </p:sp>
      <p:sp>
        <p:nvSpPr>
          <p:cNvPr id="210" name="Google Shape;210;p21"/>
          <p:cNvSpPr/>
          <p:nvPr/>
        </p:nvSpPr>
        <p:spPr>
          <a:xfrm>
            <a:off x="788164" y="31830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11" name="Google Shape;211;p21"/>
          <p:cNvSpPr/>
          <p:nvPr/>
        </p:nvSpPr>
        <p:spPr>
          <a:xfrm>
            <a:off x="788162" y="38893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2" name="Google Shape;212;p21"/>
          <p:cNvSpPr txBox="1"/>
          <p:nvPr>
            <p:ph idx="1" type="body"/>
          </p:nvPr>
        </p:nvSpPr>
        <p:spPr>
          <a:xfrm>
            <a:off x="758500" y="1798700"/>
            <a:ext cx="3359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900">
                <a:solidFill>
                  <a:schemeClr val="accent5"/>
                </a:solidFill>
              </a:rPr>
              <a:t>To optimize the Outland Adventures’ procedures, Timmerson and Ford </a:t>
            </a:r>
            <a:r>
              <a:rPr b="1" lang="en-GB" sz="900">
                <a:solidFill>
                  <a:schemeClr val="accent5"/>
                </a:solidFill>
              </a:rPr>
              <a:t>have </a:t>
            </a:r>
            <a:r>
              <a:rPr b="1" lang="en-GB" sz="900">
                <a:solidFill>
                  <a:schemeClr val="accent5"/>
                </a:solidFill>
              </a:rPr>
              <a:t>a few questions that need to be answered:</a:t>
            </a:r>
            <a:endParaRPr b="1" sz="900">
              <a:solidFill>
                <a:schemeClr val="accent5"/>
              </a:solidFill>
            </a:endParaRPr>
          </a:p>
        </p:txBody>
      </p:sp>
      <p:sp>
        <p:nvSpPr>
          <p:cNvPr id="213" name="Google Shape;213;p21"/>
          <p:cNvSpPr/>
          <p:nvPr/>
        </p:nvSpPr>
        <p:spPr>
          <a:xfrm>
            <a:off x="788164" y="3182604"/>
            <a:ext cx="328800" cy="328800"/>
          </a:xfrm>
          <a:prstGeom prst="ellipse">
            <a:avLst/>
          </a:prstGeom>
          <a:solidFill>
            <a:srgbClr val="CFE2F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accent5"/>
                </a:solidFill>
              </a:rPr>
              <a:t>2</a:t>
            </a:r>
            <a:endParaRPr b="1" sz="800">
              <a:solidFill>
                <a:schemeClr val="accent5"/>
              </a:solidFill>
            </a:endParaRPr>
          </a:p>
        </p:txBody>
      </p:sp>
      <p:sp>
        <p:nvSpPr>
          <p:cNvPr id="214" name="Google Shape;214;p21"/>
          <p:cNvSpPr txBox="1"/>
          <p:nvPr>
            <p:ph idx="1" type="body"/>
          </p:nvPr>
        </p:nvSpPr>
        <p:spPr>
          <a:xfrm>
            <a:off x="1236700" y="3079825"/>
            <a:ext cx="2656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D9F0FF"/>
                </a:solidFill>
              </a:rPr>
              <a:t>Are there inventory items that are over five years old?</a:t>
            </a:r>
            <a:endParaRPr sz="1100">
              <a:solidFill>
                <a:srgbClr val="D9F0FF"/>
              </a:solidFill>
            </a:endParaRPr>
          </a:p>
          <a:p>
            <a:pPr indent="0" lvl="0" marL="0" rtl="0" algn="l">
              <a:spcBef>
                <a:spcPts val="1600"/>
              </a:spcBef>
              <a:spcAft>
                <a:spcPts val="0"/>
              </a:spcAft>
              <a:buNone/>
            </a:pPr>
            <a:r>
              <a:t/>
            </a:r>
            <a:endParaRPr sz="1100">
              <a:solidFill>
                <a:srgbClr val="D9F0FF"/>
              </a:solidFill>
            </a:endParaRPr>
          </a:p>
          <a:p>
            <a:pPr indent="0" lvl="0" marL="0" rtl="0" algn="l">
              <a:spcBef>
                <a:spcPts val="1600"/>
              </a:spcBef>
              <a:spcAft>
                <a:spcPts val="1600"/>
              </a:spcAft>
              <a:buNone/>
            </a:pPr>
            <a:r>
              <a:t/>
            </a:r>
            <a:endParaRPr sz="1100">
              <a:solidFill>
                <a:srgbClr val="D9F0FF"/>
              </a:solidFill>
            </a:endParaRPr>
          </a:p>
        </p:txBody>
      </p:sp>
      <p:sp>
        <p:nvSpPr>
          <p:cNvPr id="215" name="Google Shape;215;p21"/>
          <p:cNvSpPr/>
          <p:nvPr/>
        </p:nvSpPr>
        <p:spPr>
          <a:xfrm>
            <a:off x="788164" y="3888496"/>
            <a:ext cx="328800" cy="328800"/>
          </a:xfrm>
          <a:prstGeom prst="ellipse">
            <a:avLst/>
          </a:prstGeom>
          <a:solidFill>
            <a:srgbClr val="CFE2F3"/>
          </a:solidFill>
          <a:ln cap="flat" cmpd="sng" w="28575">
            <a:solidFill>
              <a:srgbClr val="F8F8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chemeClr val="accent5"/>
                </a:solidFill>
              </a:rPr>
              <a:t>3</a:t>
            </a:r>
            <a:endParaRPr b="1" sz="800">
              <a:solidFill>
                <a:schemeClr val="accent5"/>
              </a:solidFill>
            </a:endParaRPr>
          </a:p>
        </p:txBody>
      </p:sp>
      <p:sp>
        <p:nvSpPr>
          <p:cNvPr id="216" name="Google Shape;216;p21"/>
          <p:cNvSpPr txBox="1"/>
          <p:nvPr>
            <p:ph idx="1" type="body"/>
          </p:nvPr>
        </p:nvSpPr>
        <p:spPr>
          <a:xfrm>
            <a:off x="1236700" y="3722000"/>
            <a:ext cx="30873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D9F0FF"/>
                </a:solidFill>
              </a:rPr>
              <a:t>Among the locations that Outland Adventures travels to (Africa, Asia, and Southern Europe), are there any that have a downward trend in bookings?</a:t>
            </a:r>
            <a:endParaRPr sz="1000">
              <a:solidFill>
                <a:srgbClr val="D9F0FF"/>
              </a:solidFill>
            </a:endParaRPr>
          </a:p>
          <a:p>
            <a:pPr indent="0" lvl="0" marL="0" rtl="0" algn="l">
              <a:spcBef>
                <a:spcPts val="1600"/>
              </a:spcBef>
              <a:spcAft>
                <a:spcPts val="0"/>
              </a:spcAft>
              <a:buNone/>
            </a:pPr>
            <a:r>
              <a:t/>
            </a:r>
            <a:endParaRPr sz="1000">
              <a:solidFill>
                <a:srgbClr val="D9F0FF"/>
              </a:solidFill>
            </a:endParaRPr>
          </a:p>
          <a:p>
            <a:pPr indent="0" lvl="0" marL="0" rtl="0" algn="l">
              <a:spcBef>
                <a:spcPts val="1600"/>
              </a:spcBef>
              <a:spcAft>
                <a:spcPts val="1600"/>
              </a:spcAft>
              <a:buNone/>
            </a:pPr>
            <a:r>
              <a:t/>
            </a:r>
            <a:endParaRPr sz="1000">
              <a:solidFill>
                <a:srgbClr val="D9F0FF"/>
              </a:solidFill>
            </a:endParaRPr>
          </a:p>
        </p:txBody>
      </p:sp>
      <p:sp>
        <p:nvSpPr>
          <p:cNvPr id="217" name="Google Shape;217;p21"/>
          <p:cNvSpPr/>
          <p:nvPr/>
        </p:nvSpPr>
        <p:spPr>
          <a:xfrm>
            <a:off x="824500" y="1190950"/>
            <a:ext cx="778800" cy="51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18" name="Google Shape;218;p21"/>
          <p:cNvSpPr/>
          <p:nvPr/>
        </p:nvSpPr>
        <p:spPr>
          <a:xfrm>
            <a:off x="1202400" y="1190950"/>
            <a:ext cx="400800" cy="51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2"/>
          <p:cNvPicPr preferRelativeResize="0"/>
          <p:nvPr/>
        </p:nvPicPr>
        <p:blipFill>
          <a:blip r:embed="rId3">
            <a:alphaModFix/>
          </a:blip>
          <a:stretch>
            <a:fillRect/>
          </a:stretch>
        </p:blipFill>
        <p:spPr>
          <a:xfrm>
            <a:off x="0" y="-3635349"/>
            <a:ext cx="9144000" cy="12414198"/>
          </a:xfrm>
          <a:prstGeom prst="rect">
            <a:avLst/>
          </a:prstGeom>
          <a:noFill/>
          <a:ln>
            <a:noFill/>
          </a:ln>
        </p:spPr>
      </p:pic>
      <p:sp>
        <p:nvSpPr>
          <p:cNvPr id="224" name="Google Shape;224;p22"/>
          <p:cNvSpPr txBox="1"/>
          <p:nvPr/>
        </p:nvSpPr>
        <p:spPr>
          <a:xfrm>
            <a:off x="1975575" y="1278750"/>
            <a:ext cx="5575500" cy="1293000"/>
          </a:xfrm>
          <a:prstGeom prst="rect">
            <a:avLst/>
          </a:prstGeom>
          <a:noFill/>
          <a:ln>
            <a:noFill/>
          </a:ln>
          <a:effectLst>
            <a:outerShdw blurRad="57150" rotWithShape="0" algn="bl" dir="6420000" dist="28575">
              <a:srgbClr val="FFF2CC">
                <a:alpha val="93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sz="7200">
                <a:solidFill>
                  <a:srgbClr val="FFFFFF"/>
                </a:solidFill>
                <a:latin typeface="Lato"/>
                <a:ea typeface="Lato"/>
                <a:cs typeface="Lato"/>
                <a:sym typeface="Lato"/>
              </a:rPr>
              <a:t>SOLUTIONS</a:t>
            </a:r>
            <a:endParaRPr sz="72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3C3B"/>
        </a:solidFill>
      </p:bgPr>
    </p:bg>
    <p:spTree>
      <p:nvGrpSpPr>
        <p:cNvPr id="228" name="Shape 228"/>
        <p:cNvGrpSpPr/>
        <p:nvPr/>
      </p:nvGrpSpPr>
      <p:grpSpPr>
        <a:xfrm>
          <a:off x="0" y="0"/>
          <a:ext cx="0" cy="0"/>
          <a:chOff x="0" y="0"/>
          <a:chExt cx="0" cy="0"/>
        </a:xfrm>
      </p:grpSpPr>
      <p:sp>
        <p:nvSpPr>
          <p:cNvPr id="229" name="Google Shape;229;p23"/>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Assumptions</a:t>
            </a:r>
            <a:endParaRPr>
              <a:solidFill>
                <a:srgbClr val="FFFFFF"/>
              </a:solidFill>
            </a:endParaRPr>
          </a:p>
        </p:txBody>
      </p:sp>
      <p:sp>
        <p:nvSpPr>
          <p:cNvPr id="230" name="Google Shape;230;p23"/>
          <p:cNvSpPr txBox="1"/>
          <p:nvPr/>
        </p:nvSpPr>
        <p:spPr>
          <a:xfrm>
            <a:off x="767525" y="1799356"/>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FFE599"/>
                </a:solidFill>
                <a:latin typeface="Lato"/>
                <a:ea typeface="Lato"/>
                <a:cs typeface="Lato"/>
                <a:sym typeface="Lato"/>
              </a:rPr>
              <a:t>01    |</a:t>
            </a:r>
            <a:r>
              <a:rPr b="1" lang="en-GB" sz="800">
                <a:solidFill>
                  <a:schemeClr val="dk1"/>
                </a:solidFill>
                <a:latin typeface="Lato"/>
                <a:ea typeface="Lato"/>
                <a:cs typeface="Lato"/>
                <a:sym typeface="Lato"/>
              </a:rPr>
              <a:t> </a:t>
            </a:r>
            <a:r>
              <a:rPr lang="en-GB" sz="800">
                <a:solidFill>
                  <a:srgbClr val="000000"/>
                </a:solidFill>
                <a:latin typeface="Lato"/>
                <a:ea typeface="Lato"/>
                <a:cs typeface="Lato"/>
                <a:sym typeface="Lato"/>
              </a:rPr>
              <a:t>   </a:t>
            </a:r>
            <a:r>
              <a:rPr lang="en-GB" sz="900">
                <a:solidFill>
                  <a:srgbClr val="FFF2CC"/>
                </a:solidFill>
                <a:latin typeface="Lato"/>
                <a:ea typeface="Lato"/>
                <a:cs typeface="Lato"/>
                <a:sym typeface="Lato"/>
              </a:rPr>
              <a:t>Department table is needed to assign privileges to employees.</a:t>
            </a:r>
            <a:endParaRPr sz="900">
              <a:solidFill>
                <a:srgbClr val="FFF2CC"/>
              </a:solidFill>
              <a:latin typeface="Lato"/>
              <a:ea typeface="Lato"/>
              <a:cs typeface="Lato"/>
              <a:sym typeface="Lato"/>
            </a:endParaRPr>
          </a:p>
          <a:p>
            <a:pPr indent="0" lvl="0" marL="0" rtl="0" algn="l">
              <a:lnSpc>
                <a:spcPct val="115000"/>
              </a:lnSpc>
              <a:spcBef>
                <a:spcPts val="1600"/>
              </a:spcBef>
              <a:spcAft>
                <a:spcPts val="1600"/>
              </a:spcAft>
              <a:buNone/>
            </a:pPr>
            <a:r>
              <a:t/>
            </a:r>
            <a:endParaRPr sz="900">
              <a:latin typeface="Lato"/>
              <a:ea typeface="Lato"/>
              <a:cs typeface="Lato"/>
              <a:sym typeface="Lato"/>
            </a:endParaRPr>
          </a:p>
        </p:txBody>
      </p:sp>
      <p:sp>
        <p:nvSpPr>
          <p:cNvPr id="231" name="Google Shape;231;p23"/>
          <p:cNvSpPr txBox="1"/>
          <p:nvPr/>
        </p:nvSpPr>
        <p:spPr>
          <a:xfrm>
            <a:off x="767525" y="2011581"/>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02    |</a:t>
            </a:r>
            <a:r>
              <a:rPr b="1" lang="en-GB" sz="800">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 We assume that all customers are living in the USA.</a:t>
            </a:r>
            <a:endParaRPr sz="800">
              <a:solidFill>
                <a:srgbClr val="FFF2CC"/>
              </a:solidFill>
              <a:latin typeface="Lato"/>
              <a:ea typeface="Lato"/>
              <a:cs typeface="Lato"/>
              <a:sym typeface="Lato"/>
            </a:endParaRPr>
          </a:p>
        </p:txBody>
      </p:sp>
      <p:sp>
        <p:nvSpPr>
          <p:cNvPr id="232" name="Google Shape;232;p23"/>
          <p:cNvSpPr txBox="1"/>
          <p:nvPr/>
        </p:nvSpPr>
        <p:spPr>
          <a:xfrm>
            <a:off x="767525" y="2210425"/>
            <a:ext cx="42621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03    |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Duke and Mac will be assigned to each booking individually by their employee ID.</a:t>
            </a:r>
            <a:endParaRPr sz="800">
              <a:solidFill>
                <a:srgbClr val="FFF2CC"/>
              </a:solidFill>
              <a:latin typeface="Lato"/>
              <a:ea typeface="Lato"/>
              <a:cs typeface="Lato"/>
              <a:sym typeface="Lato"/>
            </a:endParaRPr>
          </a:p>
        </p:txBody>
      </p:sp>
      <p:sp>
        <p:nvSpPr>
          <p:cNvPr id="233" name="Google Shape;233;p23"/>
          <p:cNvSpPr txBox="1"/>
          <p:nvPr/>
        </p:nvSpPr>
        <p:spPr>
          <a:xfrm>
            <a:off x="767525" y="2409244"/>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04    |</a:t>
            </a:r>
            <a:r>
              <a:rPr b="1" lang="en-GB" sz="800">
                <a:solidFill>
                  <a:srgbClr val="000000"/>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Customers can book more than one trip.</a:t>
            </a:r>
            <a:endParaRPr sz="800">
              <a:solidFill>
                <a:srgbClr val="FFF2CC"/>
              </a:solidFill>
              <a:latin typeface="Lato"/>
              <a:ea typeface="Lato"/>
              <a:cs typeface="Lato"/>
              <a:sym typeface="Lato"/>
            </a:endParaRPr>
          </a:p>
        </p:txBody>
      </p:sp>
      <p:sp>
        <p:nvSpPr>
          <p:cNvPr id="234" name="Google Shape;234;p23"/>
          <p:cNvSpPr txBox="1"/>
          <p:nvPr/>
        </p:nvSpPr>
        <p:spPr>
          <a:xfrm>
            <a:off x="767525" y="2608075"/>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05    |</a:t>
            </a:r>
            <a:r>
              <a:rPr b="1" lang="en-GB" sz="800">
                <a:solidFill>
                  <a:schemeClr val="dk1"/>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FFF2CC"/>
                </a:solidFill>
                <a:latin typeface="Lato"/>
                <a:ea typeface="Lato"/>
                <a:cs typeface="Lato"/>
                <a:sym typeface="Lato"/>
              </a:rPr>
              <a:t>Customer bookings will vary with airfare prices.</a:t>
            </a:r>
            <a:endParaRPr sz="800">
              <a:solidFill>
                <a:srgbClr val="FFF2CC"/>
              </a:solidFill>
              <a:latin typeface="Lato"/>
              <a:ea typeface="Lato"/>
              <a:cs typeface="Lato"/>
              <a:sym typeface="Lato"/>
            </a:endParaRPr>
          </a:p>
        </p:txBody>
      </p:sp>
      <p:sp>
        <p:nvSpPr>
          <p:cNvPr id="235" name="Google Shape;235;p23"/>
          <p:cNvSpPr txBox="1"/>
          <p:nvPr/>
        </p:nvSpPr>
        <p:spPr>
          <a:xfrm>
            <a:off x="767525" y="2806925"/>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FFE599"/>
                </a:solidFill>
                <a:latin typeface="Lato"/>
                <a:ea typeface="Lato"/>
                <a:cs typeface="Lato"/>
                <a:sym typeface="Lato"/>
              </a:rPr>
              <a:t>06    |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 </a:t>
            </a:r>
            <a:r>
              <a:rPr lang="en-GB" sz="800">
                <a:solidFill>
                  <a:srgbClr val="FFF2CC"/>
                </a:solidFill>
                <a:latin typeface="Lato"/>
                <a:ea typeface="Lato"/>
                <a:cs typeface="Lato"/>
                <a:sym typeface="Lato"/>
              </a:rPr>
              <a:t>Airfare will vary during different seasons.</a:t>
            </a:r>
            <a:endParaRPr sz="800">
              <a:solidFill>
                <a:srgbClr val="FFF2CC"/>
              </a:solidFill>
              <a:latin typeface="Lato"/>
              <a:ea typeface="Lato"/>
              <a:cs typeface="Lato"/>
              <a:sym typeface="Lato"/>
            </a:endParaRPr>
          </a:p>
          <a:p>
            <a:pPr indent="0" lvl="0" marL="0" rtl="0" algn="l">
              <a:lnSpc>
                <a:spcPct val="115000"/>
              </a:lnSpc>
              <a:spcBef>
                <a:spcPts val="1600"/>
              </a:spcBef>
              <a:spcAft>
                <a:spcPts val="1600"/>
              </a:spcAft>
              <a:buNone/>
            </a:pPr>
            <a:r>
              <a:t/>
            </a:r>
            <a:endParaRPr sz="800">
              <a:latin typeface="Lato"/>
              <a:ea typeface="Lato"/>
              <a:cs typeface="Lato"/>
              <a:sym typeface="Lato"/>
            </a:endParaRPr>
          </a:p>
        </p:txBody>
      </p:sp>
      <p:sp>
        <p:nvSpPr>
          <p:cNvPr id="236" name="Google Shape;236;p23"/>
          <p:cNvSpPr txBox="1"/>
          <p:nvPr/>
        </p:nvSpPr>
        <p:spPr>
          <a:xfrm>
            <a:off x="767525" y="3005750"/>
            <a:ext cx="43314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07    |</a:t>
            </a:r>
            <a:r>
              <a:rPr b="1" lang="en-GB" sz="800">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Visa requirements are based on any country within Asia, Africa, and Southern Europe.</a:t>
            </a:r>
            <a:endParaRPr sz="800">
              <a:solidFill>
                <a:srgbClr val="FFF2CC"/>
              </a:solidFill>
              <a:latin typeface="Lato"/>
              <a:ea typeface="Lato"/>
              <a:cs typeface="Lato"/>
              <a:sym typeface="Lato"/>
            </a:endParaRPr>
          </a:p>
        </p:txBody>
      </p:sp>
      <p:sp>
        <p:nvSpPr>
          <p:cNvPr id="237" name="Google Shape;237;p23"/>
          <p:cNvSpPr txBox="1"/>
          <p:nvPr/>
        </p:nvSpPr>
        <p:spPr>
          <a:xfrm>
            <a:off x="767525" y="3204588"/>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08    |</a:t>
            </a:r>
            <a:r>
              <a:rPr b="1" lang="en-GB" sz="800">
                <a:solidFill>
                  <a:srgbClr val="CCCCCC"/>
                </a:solidFill>
                <a:latin typeface="Lato"/>
                <a:ea typeface="Lato"/>
                <a:cs typeface="Lato"/>
                <a:sym typeface="Lato"/>
              </a:rPr>
              <a:t>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There will be multiple visa requirements for different trip locations.</a:t>
            </a:r>
            <a:endParaRPr sz="800">
              <a:solidFill>
                <a:srgbClr val="FFF2CC"/>
              </a:solidFill>
              <a:latin typeface="Lato"/>
              <a:ea typeface="Lato"/>
              <a:cs typeface="Lato"/>
              <a:sym typeface="Lato"/>
            </a:endParaRPr>
          </a:p>
        </p:txBody>
      </p:sp>
      <p:sp>
        <p:nvSpPr>
          <p:cNvPr id="238" name="Google Shape;238;p23"/>
          <p:cNvSpPr txBox="1"/>
          <p:nvPr/>
        </p:nvSpPr>
        <p:spPr>
          <a:xfrm>
            <a:off x="767525" y="3403419"/>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09    |</a:t>
            </a:r>
            <a:r>
              <a:rPr b="1" lang="en-GB" sz="800">
                <a:solidFill>
                  <a:srgbClr val="000000"/>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Multiple vaccinations will be required for different trip locations.</a:t>
            </a:r>
            <a:endParaRPr sz="800">
              <a:solidFill>
                <a:srgbClr val="FFF2CC"/>
              </a:solidFill>
              <a:latin typeface="Lato"/>
              <a:ea typeface="Lato"/>
              <a:cs typeface="Lato"/>
              <a:sym typeface="Lato"/>
            </a:endParaRPr>
          </a:p>
        </p:txBody>
      </p:sp>
      <p:sp>
        <p:nvSpPr>
          <p:cNvPr id="239" name="Google Shape;239;p23"/>
          <p:cNvSpPr txBox="1"/>
          <p:nvPr/>
        </p:nvSpPr>
        <p:spPr>
          <a:xfrm>
            <a:off x="767525" y="3602250"/>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10</a:t>
            </a:r>
            <a:r>
              <a:rPr b="1" lang="en-GB" sz="800">
                <a:solidFill>
                  <a:srgbClr val="FFE599"/>
                </a:solidFill>
                <a:latin typeface="Lato"/>
                <a:ea typeface="Lato"/>
                <a:cs typeface="Lato"/>
                <a:sym typeface="Lato"/>
              </a:rPr>
              <a:t>    |</a:t>
            </a:r>
            <a:r>
              <a:rPr b="1" lang="en-GB" sz="800">
                <a:solidFill>
                  <a:schemeClr val="dk1"/>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FFF2CC"/>
                </a:solidFill>
                <a:latin typeface="Lato"/>
                <a:ea typeface="Lato"/>
                <a:cs typeface="Lato"/>
                <a:sym typeface="Lato"/>
              </a:rPr>
              <a:t>Blythe and Jim need access to all tables.</a:t>
            </a:r>
            <a:endParaRPr sz="800">
              <a:solidFill>
                <a:srgbClr val="FFF2CC"/>
              </a:solidFill>
              <a:latin typeface="Lato"/>
              <a:ea typeface="Lato"/>
              <a:cs typeface="Lato"/>
              <a:sym typeface="Lato"/>
            </a:endParaRPr>
          </a:p>
        </p:txBody>
      </p:sp>
      <p:sp>
        <p:nvSpPr>
          <p:cNvPr id="240" name="Google Shape;240;p23"/>
          <p:cNvSpPr txBox="1"/>
          <p:nvPr/>
        </p:nvSpPr>
        <p:spPr>
          <a:xfrm>
            <a:off x="767525" y="3801100"/>
            <a:ext cx="57153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800">
                <a:solidFill>
                  <a:srgbClr val="FFE599"/>
                </a:solidFill>
                <a:latin typeface="Lato"/>
                <a:ea typeface="Lato"/>
                <a:cs typeface="Lato"/>
                <a:sym typeface="Lato"/>
              </a:rPr>
              <a:t>11</a:t>
            </a:r>
            <a:r>
              <a:rPr b="1" lang="en-GB" sz="800">
                <a:solidFill>
                  <a:srgbClr val="FFE599"/>
                </a:solidFill>
                <a:latin typeface="Lato"/>
                <a:ea typeface="Lato"/>
                <a:cs typeface="Lato"/>
                <a:sym typeface="Lato"/>
              </a:rPr>
              <a:t>    | </a:t>
            </a:r>
            <a:r>
              <a:rPr lang="en-GB" sz="800">
                <a:solidFill>
                  <a:srgbClr val="FFE599"/>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John ‘Mac’ and D.B. ‘Duke’  need access to the trips, airfare, visa requirements, and inoculations tables</a:t>
            </a:r>
            <a:r>
              <a:rPr lang="en-GB" sz="800">
                <a:solidFill>
                  <a:srgbClr val="FFF2CC"/>
                </a:solidFill>
                <a:latin typeface="Lato"/>
                <a:ea typeface="Lato"/>
                <a:cs typeface="Lato"/>
                <a:sym typeface="Lato"/>
              </a:rPr>
              <a:t>.</a:t>
            </a:r>
            <a:endParaRPr sz="800">
              <a:solidFill>
                <a:srgbClr val="FFF2CC"/>
              </a:solidFill>
              <a:latin typeface="Lato"/>
              <a:ea typeface="Lato"/>
              <a:cs typeface="Lato"/>
              <a:sym typeface="Lato"/>
            </a:endParaRPr>
          </a:p>
          <a:p>
            <a:pPr indent="0" lvl="0" marL="0" rtl="0" algn="l">
              <a:lnSpc>
                <a:spcPct val="115000"/>
              </a:lnSpc>
              <a:spcBef>
                <a:spcPts val="1600"/>
              </a:spcBef>
              <a:spcAft>
                <a:spcPts val="1600"/>
              </a:spcAft>
              <a:buNone/>
            </a:pPr>
            <a:r>
              <a:t/>
            </a:r>
            <a:endParaRPr sz="800">
              <a:latin typeface="Lato"/>
              <a:ea typeface="Lato"/>
              <a:cs typeface="Lato"/>
              <a:sym typeface="Lato"/>
            </a:endParaRPr>
          </a:p>
        </p:txBody>
      </p:sp>
      <p:sp>
        <p:nvSpPr>
          <p:cNvPr id="241" name="Google Shape;241;p23"/>
          <p:cNvSpPr txBox="1"/>
          <p:nvPr/>
        </p:nvSpPr>
        <p:spPr>
          <a:xfrm>
            <a:off x="767525" y="3999925"/>
            <a:ext cx="74097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a:t>
            </a:r>
            <a:r>
              <a:rPr b="1" lang="en-GB" sz="800">
                <a:solidFill>
                  <a:srgbClr val="FFE599"/>
                </a:solidFill>
                <a:latin typeface="Lato"/>
                <a:ea typeface="Lato"/>
                <a:cs typeface="Lato"/>
                <a:sym typeface="Lato"/>
              </a:rPr>
              <a:t>2    |</a:t>
            </a:r>
            <a:r>
              <a:rPr b="1" lang="en-GB" sz="800">
                <a:solidFill>
                  <a:srgbClr val="CCCCCC"/>
                </a:solidFill>
                <a:latin typeface="Lato"/>
                <a:ea typeface="Lato"/>
                <a:cs typeface="Lato"/>
                <a:sym typeface="Lato"/>
              </a:rPr>
              <a:t> </a:t>
            </a:r>
            <a:r>
              <a:rPr lang="en-GB" sz="800">
                <a:solidFill>
                  <a:srgbClr val="53C6A1"/>
                </a:solidFill>
                <a:latin typeface="Lato"/>
                <a:ea typeface="Lato"/>
                <a:cs typeface="Lato"/>
                <a:sym typeface="Lato"/>
              </a:rPr>
              <a:t>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Dimitrios needs access to the supply order, supplier info, and the equipment inventory tables</a:t>
            </a:r>
            <a:r>
              <a:rPr lang="en-GB" sz="800">
                <a:solidFill>
                  <a:srgbClr val="FFF2CC"/>
                </a:solidFill>
                <a:latin typeface="Lato"/>
                <a:ea typeface="Lato"/>
                <a:cs typeface="Lato"/>
                <a:sym typeface="Lato"/>
              </a:rPr>
              <a:t>.</a:t>
            </a:r>
            <a:endParaRPr sz="800">
              <a:solidFill>
                <a:srgbClr val="FFF2CC"/>
              </a:solidFill>
              <a:latin typeface="Lato"/>
              <a:ea typeface="Lato"/>
              <a:cs typeface="Lato"/>
              <a:sym typeface="Lato"/>
            </a:endParaRPr>
          </a:p>
        </p:txBody>
      </p:sp>
      <p:sp>
        <p:nvSpPr>
          <p:cNvPr id="242" name="Google Shape;242;p23"/>
          <p:cNvSpPr txBox="1"/>
          <p:nvPr/>
        </p:nvSpPr>
        <p:spPr>
          <a:xfrm>
            <a:off x="767525" y="4198763"/>
            <a:ext cx="3636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a:t>
            </a:r>
            <a:r>
              <a:rPr b="1" lang="en-GB" sz="800">
                <a:solidFill>
                  <a:srgbClr val="FFE599"/>
                </a:solidFill>
                <a:latin typeface="Lato"/>
                <a:ea typeface="Lato"/>
                <a:cs typeface="Lato"/>
                <a:sym typeface="Lato"/>
              </a:rPr>
              <a:t>3    |</a:t>
            </a:r>
            <a:r>
              <a:rPr b="1" lang="en-GB" sz="800">
                <a:solidFill>
                  <a:srgbClr val="CCCCCC"/>
                </a:solidFill>
                <a:latin typeface="Lato"/>
                <a:ea typeface="Lato"/>
                <a:cs typeface="Lato"/>
                <a:sym typeface="Lato"/>
              </a:rPr>
              <a:t> </a:t>
            </a:r>
            <a:r>
              <a:rPr lang="en-GB" sz="800">
                <a:solidFill>
                  <a:srgbClr val="000000"/>
                </a:solidFill>
                <a:latin typeface="Lato"/>
                <a:ea typeface="Lato"/>
                <a:cs typeface="Lato"/>
                <a:sym typeface="Lato"/>
              </a:rPr>
              <a:t> </a:t>
            </a:r>
            <a:r>
              <a:rPr lang="en-GB" sz="800">
                <a:latin typeface="Lato"/>
                <a:ea typeface="Lato"/>
                <a:cs typeface="Lato"/>
                <a:sym typeface="Lato"/>
              </a:rPr>
              <a:t>  </a:t>
            </a:r>
            <a:r>
              <a:rPr lang="en-GB" sz="800">
                <a:solidFill>
                  <a:srgbClr val="FFF2CC"/>
                </a:solidFill>
                <a:latin typeface="Lato"/>
                <a:ea typeface="Lato"/>
                <a:cs typeface="Lato"/>
                <a:sym typeface="Lato"/>
              </a:rPr>
              <a:t>Anita Gallegos needs access to the trips and equipment tables.</a:t>
            </a:r>
            <a:endParaRPr sz="800">
              <a:solidFill>
                <a:srgbClr val="FFF2CC"/>
              </a:solidFill>
              <a:latin typeface="Lato"/>
              <a:ea typeface="Lato"/>
              <a:cs typeface="Lato"/>
              <a:sym typeface="Lato"/>
            </a:endParaRPr>
          </a:p>
        </p:txBody>
      </p:sp>
      <p:sp>
        <p:nvSpPr>
          <p:cNvPr id="243" name="Google Shape;243;p23"/>
          <p:cNvSpPr txBox="1"/>
          <p:nvPr/>
        </p:nvSpPr>
        <p:spPr>
          <a:xfrm>
            <a:off x="767525" y="4397600"/>
            <a:ext cx="5307600" cy="1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800">
                <a:solidFill>
                  <a:srgbClr val="FFE599"/>
                </a:solidFill>
                <a:latin typeface="Lato"/>
                <a:ea typeface="Lato"/>
                <a:cs typeface="Lato"/>
                <a:sym typeface="Lato"/>
              </a:rPr>
              <a:t>1</a:t>
            </a:r>
            <a:r>
              <a:rPr b="1" lang="en-GB" sz="800">
                <a:solidFill>
                  <a:srgbClr val="FFE599"/>
                </a:solidFill>
                <a:latin typeface="Lato"/>
                <a:ea typeface="Lato"/>
                <a:cs typeface="Lato"/>
                <a:sym typeface="Lato"/>
              </a:rPr>
              <a:t>4    | </a:t>
            </a:r>
            <a:r>
              <a:rPr lang="en-GB" sz="800">
                <a:solidFill>
                  <a:srgbClr val="000000"/>
                </a:solidFill>
                <a:latin typeface="Lato"/>
                <a:ea typeface="Lato"/>
                <a:cs typeface="Lato"/>
                <a:sym typeface="Lato"/>
              </a:rPr>
              <a:t>   </a:t>
            </a:r>
            <a:r>
              <a:rPr lang="en-GB" sz="800">
                <a:solidFill>
                  <a:srgbClr val="FFF2CC"/>
                </a:solidFill>
                <a:latin typeface="Lato"/>
                <a:ea typeface="Lato"/>
                <a:cs typeface="Lato"/>
                <a:sym typeface="Lato"/>
              </a:rPr>
              <a:t>Mei Wong needs access to trips, bookings, equipment, airfare, visa requirements, and the inoculations tables.</a:t>
            </a:r>
            <a:endParaRPr sz="800">
              <a:solidFill>
                <a:srgbClr val="FFF2CC"/>
              </a:solidFill>
              <a:latin typeface="Lato"/>
              <a:ea typeface="Lato"/>
              <a:cs typeface="Lato"/>
              <a:sym typeface="Lato"/>
            </a:endParaRPr>
          </a:p>
        </p:txBody>
      </p:sp>
      <p:sp>
        <p:nvSpPr>
          <p:cNvPr id="244" name="Google Shape;244;p23"/>
          <p:cNvSpPr/>
          <p:nvPr/>
        </p:nvSpPr>
        <p:spPr>
          <a:xfrm>
            <a:off x="-75" y="0"/>
            <a:ext cx="9144000" cy="599400"/>
          </a:xfrm>
          <a:prstGeom prst="rect">
            <a:avLst/>
          </a:prstGeom>
          <a:solidFill>
            <a:srgbClr val="9C97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824500" y="1190950"/>
            <a:ext cx="778800" cy="516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46" name="Google Shape;246;p23"/>
          <p:cNvSpPr/>
          <p:nvPr/>
        </p:nvSpPr>
        <p:spPr>
          <a:xfrm>
            <a:off x="1202400" y="1190950"/>
            <a:ext cx="400800" cy="51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23"/>
          <p:cNvPicPr preferRelativeResize="0"/>
          <p:nvPr/>
        </p:nvPicPr>
        <p:blipFill rotWithShape="1">
          <a:blip r:embed="rId3">
            <a:alphaModFix/>
          </a:blip>
          <a:srcRect b="0" l="19445" r="28409" t="0"/>
          <a:stretch/>
        </p:blipFill>
        <p:spPr>
          <a:xfrm>
            <a:off x="6632200" y="1584150"/>
            <a:ext cx="1545024" cy="2597475"/>
          </a:xfrm>
          <a:prstGeom prst="rect">
            <a:avLst/>
          </a:prstGeom>
          <a:noFill/>
          <a:ln>
            <a:noFill/>
          </a:ln>
        </p:spPr>
      </p:pic>
      <p:pic>
        <p:nvPicPr>
          <p:cNvPr id="248" name="Google Shape;248;p23"/>
          <p:cNvPicPr preferRelativeResize="0"/>
          <p:nvPr/>
        </p:nvPicPr>
        <p:blipFill rotWithShape="1">
          <a:blip r:embed="rId4">
            <a:alphaModFix/>
          </a:blip>
          <a:srcRect b="6514" l="0" r="0" t="6514"/>
          <a:stretch/>
        </p:blipFill>
        <p:spPr>
          <a:xfrm>
            <a:off x="7308300" y="915725"/>
            <a:ext cx="1346627" cy="1356549"/>
          </a:xfrm>
          <a:prstGeom prst="rect">
            <a:avLst/>
          </a:prstGeom>
          <a:noFill/>
          <a:ln>
            <a:noFill/>
          </a:ln>
        </p:spPr>
      </p:pic>
      <p:pic>
        <p:nvPicPr>
          <p:cNvPr id="249" name="Google Shape;249;p23"/>
          <p:cNvPicPr preferRelativeResize="0"/>
          <p:nvPr/>
        </p:nvPicPr>
        <p:blipFill rotWithShape="1">
          <a:blip r:embed="rId5">
            <a:alphaModFix/>
          </a:blip>
          <a:srcRect b="0" l="2143" r="0" t="0"/>
          <a:stretch/>
        </p:blipFill>
        <p:spPr>
          <a:xfrm>
            <a:off x="7308300" y="2502175"/>
            <a:ext cx="1835699" cy="1241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3" name="Shape 253"/>
        <p:cNvGrpSpPr/>
        <p:nvPr/>
      </p:nvGrpSpPr>
      <p:grpSpPr>
        <a:xfrm>
          <a:off x="0" y="0"/>
          <a:ext cx="0" cy="0"/>
          <a:chOff x="0" y="0"/>
          <a:chExt cx="0" cy="0"/>
        </a:xfrm>
      </p:grpSpPr>
      <p:sp>
        <p:nvSpPr>
          <p:cNvPr id="254" name="Google Shape;254;p24"/>
          <p:cNvSpPr/>
          <p:nvPr/>
        </p:nvSpPr>
        <p:spPr>
          <a:xfrm>
            <a:off x="0" y="-4850"/>
            <a:ext cx="433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txBox="1"/>
          <p:nvPr>
            <p:ph type="title"/>
          </p:nvPr>
        </p:nvSpPr>
        <p:spPr>
          <a:xfrm>
            <a:off x="724950" y="683317"/>
            <a:ext cx="3300900" cy="3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3F3F3"/>
                </a:solidFill>
              </a:rPr>
              <a:t>Business Rules</a:t>
            </a:r>
            <a:endParaRPr sz="2000">
              <a:solidFill>
                <a:srgbClr val="F3F3F3"/>
              </a:solidFill>
            </a:endParaRPr>
          </a:p>
        </p:txBody>
      </p:sp>
      <p:sp>
        <p:nvSpPr>
          <p:cNvPr id="256" name="Google Shape;256;p24"/>
          <p:cNvSpPr txBox="1"/>
          <p:nvPr>
            <p:ph type="title"/>
          </p:nvPr>
        </p:nvSpPr>
        <p:spPr>
          <a:xfrm>
            <a:off x="4687350" y="682575"/>
            <a:ext cx="33009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434343"/>
                </a:solidFill>
              </a:rPr>
              <a:t>ERD</a:t>
            </a:r>
            <a:endParaRPr sz="2000">
              <a:solidFill>
                <a:srgbClr val="434343"/>
              </a:solidFill>
            </a:endParaRPr>
          </a:p>
        </p:txBody>
      </p:sp>
      <p:sp>
        <p:nvSpPr>
          <p:cNvPr id="257" name="Google Shape;257;p24"/>
          <p:cNvSpPr txBox="1"/>
          <p:nvPr/>
        </p:nvSpPr>
        <p:spPr>
          <a:xfrm>
            <a:off x="760925" y="1277875"/>
            <a:ext cx="35430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EFEFEF"/>
                </a:solidFill>
                <a:latin typeface="Lato"/>
                <a:ea typeface="Lato"/>
                <a:cs typeface="Lato"/>
                <a:sym typeface="Lato"/>
              </a:rPr>
              <a:t>EMPLOYEE </a:t>
            </a:r>
            <a:r>
              <a:rPr lang="en-GB" sz="800">
                <a:solidFill>
                  <a:srgbClr val="D9D9D9"/>
                </a:solidFill>
                <a:latin typeface="Lato"/>
                <a:ea typeface="Lato"/>
                <a:cs typeface="Lato"/>
                <a:sym typeface="Lato"/>
              </a:rPr>
              <a:t>is assigned to one </a:t>
            </a:r>
            <a:r>
              <a:rPr b="1" lang="en-GB" sz="800">
                <a:solidFill>
                  <a:srgbClr val="EFEFEF"/>
                </a:solidFill>
                <a:latin typeface="Lato"/>
                <a:ea typeface="Lato"/>
                <a:cs typeface="Lato"/>
                <a:sym typeface="Lato"/>
              </a:rPr>
              <a:t>DEPARTMENT</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DEPARTMENT </a:t>
            </a:r>
            <a:r>
              <a:rPr lang="en-GB" sz="800">
                <a:solidFill>
                  <a:srgbClr val="D9D9D9"/>
                </a:solidFill>
                <a:latin typeface="Lato"/>
                <a:ea typeface="Lato"/>
                <a:cs typeface="Lato"/>
                <a:sym typeface="Lato"/>
              </a:rPr>
              <a:t>can employ many</a:t>
            </a:r>
            <a:r>
              <a:rPr lang="en-GB" sz="800">
                <a:solidFill>
                  <a:srgbClr val="CCCCCC"/>
                </a:solidFill>
                <a:latin typeface="Lato"/>
                <a:ea typeface="Lato"/>
                <a:cs typeface="Lato"/>
                <a:sym typeface="Lato"/>
              </a:rPr>
              <a:t> </a:t>
            </a:r>
            <a:r>
              <a:rPr b="1" lang="en-GB" sz="800">
                <a:solidFill>
                  <a:srgbClr val="EFEFEF"/>
                </a:solidFill>
                <a:latin typeface="Lato"/>
                <a:ea typeface="Lato"/>
                <a:cs typeface="Lato"/>
                <a:sym typeface="Lato"/>
              </a:rPr>
              <a:t>EMPLOYEES</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CUSTOMER </a:t>
            </a:r>
            <a:r>
              <a:rPr lang="en-GB" sz="800">
                <a:solidFill>
                  <a:srgbClr val="D9D9D9"/>
                </a:solidFill>
                <a:latin typeface="Lato"/>
                <a:ea typeface="Lato"/>
                <a:cs typeface="Lato"/>
                <a:sym typeface="Lato"/>
              </a:rPr>
              <a:t>can purchase or rent multiple </a:t>
            </a:r>
            <a:r>
              <a:rPr b="1" lang="en-GB" sz="800">
                <a:solidFill>
                  <a:srgbClr val="EFEFEF"/>
                </a:solidFill>
                <a:latin typeface="Lato"/>
                <a:ea typeface="Lato"/>
                <a:cs typeface="Lato"/>
                <a:sym typeface="Lato"/>
              </a:rPr>
              <a:t>EQUIPMENT</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CCCCCC"/>
                </a:solidFill>
                <a:latin typeface="Lato"/>
                <a:ea typeface="Lato"/>
                <a:cs typeface="Lato"/>
                <a:sym typeface="Lato"/>
              </a:rPr>
              <a:t>An </a:t>
            </a:r>
            <a:r>
              <a:rPr b="1" lang="en-GB" sz="800">
                <a:solidFill>
                  <a:srgbClr val="EFEFEF"/>
                </a:solidFill>
                <a:latin typeface="Lato"/>
                <a:ea typeface="Lato"/>
                <a:cs typeface="Lato"/>
                <a:sym typeface="Lato"/>
              </a:rPr>
              <a:t>EQUIPMENT </a:t>
            </a:r>
            <a:r>
              <a:rPr lang="en-GB" sz="800">
                <a:solidFill>
                  <a:srgbClr val="CCCCCC"/>
                </a:solidFill>
                <a:latin typeface="Lato"/>
                <a:ea typeface="Lato"/>
                <a:cs typeface="Lato"/>
                <a:sym typeface="Lato"/>
              </a:rPr>
              <a:t>can be purchased or rented by multiple </a:t>
            </a:r>
            <a:r>
              <a:rPr b="1" lang="en-GB" sz="800">
                <a:solidFill>
                  <a:srgbClr val="EFEFEF"/>
                </a:solidFill>
                <a:latin typeface="Lato"/>
                <a:ea typeface="Lato"/>
                <a:cs typeface="Lato"/>
                <a:sym typeface="Lato"/>
              </a:rPr>
              <a:t>CUSTOMERS</a:t>
            </a:r>
            <a:r>
              <a:rPr lang="en-GB" sz="800">
                <a:solidFill>
                  <a:srgbClr val="CCCCCC"/>
                </a:solidFill>
                <a:latin typeface="Lato"/>
                <a:ea typeface="Lato"/>
                <a:cs typeface="Lato"/>
                <a:sym typeface="Lato"/>
              </a:rPr>
              <a:t>.</a:t>
            </a:r>
            <a:endParaRPr sz="800">
              <a:solidFill>
                <a:srgbClr val="CCCCCC"/>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EFEFEF"/>
                </a:solidFill>
                <a:latin typeface="Lato"/>
                <a:ea typeface="Lato"/>
                <a:cs typeface="Lato"/>
                <a:sym typeface="Lato"/>
              </a:rPr>
              <a:t>EMPLOYEE </a:t>
            </a:r>
            <a:r>
              <a:rPr lang="en-GB" sz="800">
                <a:solidFill>
                  <a:srgbClr val="D9D9D9"/>
                </a:solidFill>
                <a:latin typeface="Lato"/>
                <a:ea typeface="Lato"/>
                <a:cs typeface="Lato"/>
                <a:sym typeface="Lato"/>
              </a:rPr>
              <a:t>can be assigned to multiple </a:t>
            </a:r>
            <a:r>
              <a:rPr b="1" lang="en-GB" sz="800">
                <a:solidFill>
                  <a:srgbClr val="EFEFEF"/>
                </a:solidFill>
                <a:latin typeface="Lato"/>
                <a:ea typeface="Lato"/>
                <a:cs typeface="Lato"/>
                <a:sym typeface="Lato"/>
              </a:rPr>
              <a:t>CUSTOMER_BOOKINGS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CUSTOMER_BOOKING </a:t>
            </a:r>
            <a:r>
              <a:rPr lang="en-GB" sz="800">
                <a:solidFill>
                  <a:srgbClr val="D9D9D9"/>
                </a:solidFill>
                <a:latin typeface="Lato"/>
                <a:ea typeface="Lato"/>
                <a:cs typeface="Lato"/>
                <a:sym typeface="Lato"/>
              </a:rPr>
              <a:t>can have one </a:t>
            </a:r>
            <a:r>
              <a:rPr b="1" lang="en-GB" sz="800">
                <a:solidFill>
                  <a:srgbClr val="EFEFEF"/>
                </a:solidFill>
                <a:latin typeface="Lato"/>
                <a:ea typeface="Lato"/>
                <a:cs typeface="Lato"/>
                <a:sym typeface="Lato"/>
              </a:rPr>
              <a:t>EMPLOYEE</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CUSTOMER </a:t>
            </a:r>
            <a:r>
              <a:rPr lang="en-GB" sz="800">
                <a:solidFill>
                  <a:srgbClr val="D9D9D9"/>
                </a:solidFill>
                <a:latin typeface="Lato"/>
                <a:ea typeface="Lato"/>
                <a:cs typeface="Lato"/>
                <a:sym typeface="Lato"/>
              </a:rPr>
              <a:t>can have multiple </a:t>
            </a:r>
            <a:r>
              <a:rPr b="1" lang="en-GB" sz="800">
                <a:solidFill>
                  <a:srgbClr val="EFEFEF"/>
                </a:solidFill>
                <a:latin typeface="Lato"/>
                <a:ea typeface="Lato"/>
                <a:cs typeface="Lato"/>
                <a:sym typeface="Lato"/>
              </a:rPr>
              <a:t>CUSTOMER_BOOKINGS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CUSTOMER_BOOKING </a:t>
            </a:r>
            <a:r>
              <a:rPr lang="en-GB" sz="800">
                <a:solidFill>
                  <a:srgbClr val="D9D9D9"/>
                </a:solidFill>
                <a:latin typeface="Lato"/>
                <a:ea typeface="Lato"/>
                <a:cs typeface="Lato"/>
                <a:sym typeface="Lato"/>
              </a:rPr>
              <a:t>has one </a:t>
            </a:r>
            <a:r>
              <a:rPr b="1" lang="en-GB" sz="800">
                <a:solidFill>
                  <a:srgbClr val="EFEFEF"/>
                </a:solidFill>
                <a:latin typeface="Lato"/>
                <a:ea typeface="Lato"/>
                <a:cs typeface="Lato"/>
                <a:sym typeface="Lato"/>
              </a:rPr>
              <a:t>CUSTOMER</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CUSTOMER_BOOKING </a:t>
            </a:r>
            <a:r>
              <a:rPr lang="en-GB" sz="800">
                <a:solidFill>
                  <a:srgbClr val="D9D9D9"/>
                </a:solidFill>
                <a:latin typeface="Lato"/>
                <a:ea typeface="Lato"/>
                <a:cs typeface="Lato"/>
                <a:sym typeface="Lato"/>
              </a:rPr>
              <a:t>can have one </a:t>
            </a:r>
            <a:r>
              <a:rPr b="1" lang="en-GB" sz="800">
                <a:solidFill>
                  <a:srgbClr val="EFEFEF"/>
                </a:solidFill>
                <a:latin typeface="Lato"/>
                <a:ea typeface="Lato"/>
                <a:cs typeface="Lato"/>
                <a:sym typeface="Lato"/>
              </a:rPr>
              <a:t>AIRFARE </a:t>
            </a:r>
            <a:r>
              <a:rPr lang="en-GB" sz="800">
                <a:solidFill>
                  <a:srgbClr val="D9D9D9"/>
                </a:solidFill>
                <a:latin typeface="Lato"/>
                <a:ea typeface="Lato"/>
                <a:cs typeface="Lato"/>
                <a:sym typeface="Lato"/>
              </a:rPr>
              <a:t>price.</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EFEFEF"/>
                </a:solidFill>
                <a:latin typeface="Lato"/>
                <a:ea typeface="Lato"/>
                <a:cs typeface="Lato"/>
                <a:sym typeface="Lato"/>
              </a:rPr>
              <a:t>AIRFARE </a:t>
            </a:r>
            <a:r>
              <a:rPr lang="en-GB" sz="800">
                <a:solidFill>
                  <a:srgbClr val="D9D9D9"/>
                </a:solidFill>
                <a:latin typeface="Lato"/>
                <a:ea typeface="Lato"/>
                <a:cs typeface="Lato"/>
                <a:sym typeface="Lato"/>
              </a:rPr>
              <a:t>price can have multiple </a:t>
            </a:r>
            <a:r>
              <a:rPr b="1" lang="en-GB" sz="800">
                <a:solidFill>
                  <a:srgbClr val="EFEFEF"/>
                </a:solidFill>
                <a:latin typeface="Lato"/>
                <a:ea typeface="Lato"/>
                <a:cs typeface="Lato"/>
                <a:sym typeface="Lato"/>
              </a:rPr>
              <a:t>CUSTOMER_BOOKINGS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CUSTOMER </a:t>
            </a:r>
            <a:r>
              <a:rPr lang="en-GB" sz="800">
                <a:solidFill>
                  <a:srgbClr val="D9D9D9"/>
                </a:solidFill>
                <a:latin typeface="Lato"/>
                <a:ea typeface="Lato"/>
                <a:cs typeface="Lato"/>
                <a:sym typeface="Lato"/>
              </a:rPr>
              <a:t>can have multiple </a:t>
            </a:r>
            <a:r>
              <a:rPr b="1" lang="en-GB" sz="800">
                <a:solidFill>
                  <a:srgbClr val="EFEFEF"/>
                </a:solidFill>
                <a:latin typeface="Lato"/>
                <a:ea typeface="Lato"/>
                <a:cs typeface="Lato"/>
                <a:sym typeface="Lato"/>
              </a:rPr>
              <a:t>CUSTOMER_ORDERS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CUSTOMER_ORDER </a:t>
            </a:r>
            <a:r>
              <a:rPr lang="en-GB" sz="800">
                <a:solidFill>
                  <a:srgbClr val="D9D9D9"/>
                </a:solidFill>
                <a:latin typeface="Lato"/>
                <a:ea typeface="Lato"/>
                <a:cs typeface="Lato"/>
                <a:sym typeface="Lato"/>
              </a:rPr>
              <a:t>has one </a:t>
            </a:r>
            <a:r>
              <a:rPr b="1" lang="en-GB" sz="800">
                <a:solidFill>
                  <a:srgbClr val="EFEFEF"/>
                </a:solidFill>
                <a:latin typeface="Lato"/>
                <a:ea typeface="Lato"/>
                <a:cs typeface="Lato"/>
                <a:sym typeface="Lato"/>
              </a:rPr>
              <a:t>CUSTOMER</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CUSTOMER_ORDER </a:t>
            </a:r>
            <a:r>
              <a:rPr lang="en-GB" sz="800">
                <a:solidFill>
                  <a:srgbClr val="D9D9D9"/>
                </a:solidFill>
                <a:latin typeface="Lato"/>
                <a:ea typeface="Lato"/>
                <a:cs typeface="Lato"/>
                <a:sym typeface="Lato"/>
              </a:rPr>
              <a:t>can have multiple </a:t>
            </a:r>
            <a:r>
              <a:rPr b="1" lang="en-GB" sz="800">
                <a:solidFill>
                  <a:srgbClr val="EFEFEF"/>
                </a:solidFill>
                <a:latin typeface="Lato"/>
                <a:ea typeface="Lato"/>
                <a:cs typeface="Lato"/>
                <a:sym typeface="Lato"/>
              </a:rPr>
              <a:t>EQUIPMENT</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EFEFEF"/>
                </a:solidFill>
                <a:latin typeface="Lato"/>
                <a:ea typeface="Lato"/>
                <a:cs typeface="Lato"/>
                <a:sym typeface="Lato"/>
              </a:rPr>
              <a:t>EQUIPMENT </a:t>
            </a:r>
            <a:r>
              <a:rPr lang="en-GB" sz="800">
                <a:solidFill>
                  <a:srgbClr val="D9D9D9"/>
                </a:solidFill>
                <a:latin typeface="Lato"/>
                <a:ea typeface="Lato"/>
                <a:cs typeface="Lato"/>
                <a:sym typeface="Lato"/>
              </a:rPr>
              <a:t>can have multiple </a:t>
            </a:r>
            <a:r>
              <a:rPr b="1" lang="en-GB" sz="800">
                <a:solidFill>
                  <a:srgbClr val="EFEFEF"/>
                </a:solidFill>
                <a:latin typeface="Lato"/>
                <a:ea typeface="Lato"/>
                <a:cs typeface="Lato"/>
                <a:sym typeface="Lato"/>
              </a:rPr>
              <a:t>CUSTOMER_ORDERS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TRIP_LOCATION </a:t>
            </a:r>
            <a:r>
              <a:rPr lang="en-GB" sz="800">
                <a:solidFill>
                  <a:srgbClr val="D9D9D9"/>
                </a:solidFill>
                <a:latin typeface="Lato"/>
                <a:ea typeface="Lato"/>
                <a:cs typeface="Lato"/>
                <a:sym typeface="Lato"/>
              </a:rPr>
              <a:t>can have multiple </a:t>
            </a:r>
            <a:r>
              <a:rPr b="1" lang="en-GB" sz="800">
                <a:solidFill>
                  <a:srgbClr val="EFEFEF"/>
                </a:solidFill>
                <a:latin typeface="Lato"/>
                <a:ea typeface="Lato"/>
                <a:cs typeface="Lato"/>
                <a:sym typeface="Lato"/>
              </a:rPr>
              <a:t>AIRFARES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EFEFEF"/>
                </a:solidFill>
                <a:latin typeface="Lato"/>
                <a:ea typeface="Lato"/>
                <a:cs typeface="Lato"/>
                <a:sym typeface="Lato"/>
              </a:rPr>
              <a:t>AIRFARE </a:t>
            </a:r>
            <a:r>
              <a:rPr lang="en-GB" sz="800">
                <a:solidFill>
                  <a:srgbClr val="D9D9D9"/>
                </a:solidFill>
                <a:latin typeface="Lato"/>
                <a:ea typeface="Lato"/>
                <a:cs typeface="Lato"/>
                <a:sym typeface="Lato"/>
              </a:rPr>
              <a:t>can have multiple </a:t>
            </a:r>
            <a:r>
              <a:rPr b="1" lang="en-GB" sz="800">
                <a:solidFill>
                  <a:srgbClr val="EFEFEF"/>
                </a:solidFill>
                <a:latin typeface="Lato"/>
                <a:ea typeface="Lato"/>
                <a:cs typeface="Lato"/>
                <a:sym typeface="Lato"/>
              </a:rPr>
              <a:t>TRIP_LOCATION</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TRIP_LOCATION </a:t>
            </a:r>
            <a:r>
              <a:rPr lang="en-GB" sz="800">
                <a:solidFill>
                  <a:srgbClr val="D9D9D9"/>
                </a:solidFill>
                <a:latin typeface="Lato"/>
                <a:ea typeface="Lato"/>
                <a:cs typeface="Lato"/>
                <a:sym typeface="Lato"/>
              </a:rPr>
              <a:t>can have multiple </a:t>
            </a:r>
            <a:r>
              <a:rPr b="1" lang="en-GB" sz="800">
                <a:solidFill>
                  <a:srgbClr val="EFEFEF"/>
                </a:solidFill>
                <a:latin typeface="Lato"/>
                <a:ea typeface="Lato"/>
                <a:cs typeface="Lato"/>
                <a:sym typeface="Lato"/>
              </a:rPr>
              <a:t>VISA_REQUIREMENTS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VISA_REQUIREMENT </a:t>
            </a:r>
            <a:r>
              <a:rPr lang="en-GB" sz="800">
                <a:solidFill>
                  <a:srgbClr val="D9D9D9"/>
                </a:solidFill>
                <a:latin typeface="Lato"/>
                <a:ea typeface="Lato"/>
                <a:cs typeface="Lato"/>
                <a:sym typeface="Lato"/>
              </a:rPr>
              <a:t>can be used for multiple </a:t>
            </a:r>
            <a:r>
              <a:rPr b="1" lang="en-GB" sz="800">
                <a:solidFill>
                  <a:srgbClr val="EFEFEF"/>
                </a:solidFill>
                <a:latin typeface="Lato"/>
                <a:ea typeface="Lato"/>
                <a:cs typeface="Lato"/>
                <a:sym typeface="Lato"/>
              </a:rPr>
              <a:t>TRIP_LOCATION</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 </a:t>
            </a:r>
            <a:r>
              <a:rPr b="1" lang="en-GB" sz="800">
                <a:solidFill>
                  <a:srgbClr val="EFEFEF"/>
                </a:solidFill>
                <a:latin typeface="Lato"/>
                <a:ea typeface="Lato"/>
                <a:cs typeface="Lato"/>
                <a:sym typeface="Lato"/>
              </a:rPr>
              <a:t>TRIP_LOCATION </a:t>
            </a:r>
            <a:r>
              <a:rPr lang="en-GB" sz="800">
                <a:solidFill>
                  <a:srgbClr val="D9D9D9"/>
                </a:solidFill>
                <a:latin typeface="Lato"/>
                <a:ea typeface="Lato"/>
                <a:cs typeface="Lato"/>
                <a:sym typeface="Lato"/>
              </a:rPr>
              <a:t>can have multiple </a:t>
            </a:r>
            <a:r>
              <a:rPr b="1" lang="en-GB" sz="800">
                <a:solidFill>
                  <a:srgbClr val="EFEFEF"/>
                </a:solidFill>
                <a:latin typeface="Lato"/>
                <a:ea typeface="Lato"/>
                <a:cs typeface="Lato"/>
                <a:sym typeface="Lato"/>
              </a:rPr>
              <a:t>INOCULATIONS</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rPr lang="en-GB" sz="800">
                <a:solidFill>
                  <a:srgbClr val="D9D9D9"/>
                </a:solidFill>
                <a:latin typeface="Lato"/>
                <a:ea typeface="Lato"/>
                <a:cs typeface="Lato"/>
                <a:sym typeface="Lato"/>
              </a:rPr>
              <a:t>An </a:t>
            </a:r>
            <a:r>
              <a:rPr b="1" lang="en-GB" sz="800">
                <a:solidFill>
                  <a:srgbClr val="EFEFEF"/>
                </a:solidFill>
                <a:latin typeface="Lato"/>
                <a:ea typeface="Lato"/>
                <a:cs typeface="Lato"/>
                <a:sym typeface="Lato"/>
              </a:rPr>
              <a:t>INOCULATION </a:t>
            </a:r>
            <a:r>
              <a:rPr lang="en-GB" sz="800">
                <a:solidFill>
                  <a:srgbClr val="D9D9D9"/>
                </a:solidFill>
                <a:latin typeface="Lato"/>
                <a:ea typeface="Lato"/>
                <a:cs typeface="Lato"/>
                <a:sym typeface="Lato"/>
              </a:rPr>
              <a:t>can have multiple </a:t>
            </a:r>
            <a:r>
              <a:rPr b="1" lang="en-GB" sz="800">
                <a:solidFill>
                  <a:srgbClr val="EFEFEF"/>
                </a:solidFill>
                <a:latin typeface="Lato"/>
                <a:ea typeface="Lato"/>
                <a:cs typeface="Lato"/>
                <a:sym typeface="Lato"/>
              </a:rPr>
              <a:t>TRIP_LOCATION</a:t>
            </a:r>
            <a:r>
              <a:rPr lang="en-GB" sz="800">
                <a:solidFill>
                  <a:srgbClr val="D9D9D9"/>
                </a:solidFill>
                <a:latin typeface="Lato"/>
                <a:ea typeface="Lato"/>
                <a:cs typeface="Lato"/>
                <a:sym typeface="Lato"/>
              </a:rPr>
              <a:t>.</a:t>
            </a:r>
            <a:endParaRPr sz="800">
              <a:solidFill>
                <a:srgbClr val="D9D9D9"/>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a:p>
            <a:pPr indent="0" lvl="0" marL="0" rtl="0" algn="l">
              <a:spcBef>
                <a:spcPts val="0"/>
              </a:spcBef>
              <a:spcAft>
                <a:spcPts val="0"/>
              </a:spcAft>
              <a:buNone/>
            </a:pPr>
            <a:r>
              <a:t/>
            </a:r>
            <a:endParaRPr sz="800">
              <a:solidFill>
                <a:srgbClr val="CCCCCC"/>
              </a:solidFill>
              <a:latin typeface="Lato"/>
              <a:ea typeface="Lato"/>
              <a:cs typeface="Lato"/>
              <a:sym typeface="Lato"/>
            </a:endParaRPr>
          </a:p>
        </p:txBody>
      </p:sp>
      <p:sp>
        <p:nvSpPr>
          <p:cNvPr id="258" name="Google Shape;258;p24"/>
          <p:cNvSpPr/>
          <p:nvPr/>
        </p:nvSpPr>
        <p:spPr>
          <a:xfrm>
            <a:off x="7858800" y="0"/>
            <a:ext cx="1285200" cy="73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824500" y="1190950"/>
            <a:ext cx="778800" cy="516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60" name="Google Shape;260;p24"/>
          <p:cNvSpPr/>
          <p:nvPr/>
        </p:nvSpPr>
        <p:spPr>
          <a:xfrm>
            <a:off x="1202400" y="1190950"/>
            <a:ext cx="400800" cy="51600"/>
          </a:xfrm>
          <a:prstGeom prst="rect">
            <a:avLst/>
          </a:prstGeom>
          <a:solidFill>
            <a:srgbClr val="969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4"/>
          <p:cNvPicPr preferRelativeResize="0"/>
          <p:nvPr/>
        </p:nvPicPr>
        <p:blipFill>
          <a:blip r:embed="rId3">
            <a:alphaModFix/>
          </a:blip>
          <a:stretch>
            <a:fillRect/>
          </a:stretch>
        </p:blipFill>
        <p:spPr>
          <a:xfrm>
            <a:off x="4489500" y="1290975"/>
            <a:ext cx="4502100" cy="33691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25"/>
          <p:cNvSpPr txBox="1"/>
          <p:nvPr>
            <p:ph type="title"/>
          </p:nvPr>
        </p:nvSpPr>
        <p:spPr>
          <a:xfrm rot="-5400640">
            <a:off x="-1161818" y="2452400"/>
            <a:ext cx="3223800" cy="939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GB" sz="4900">
                <a:solidFill>
                  <a:srgbClr val="D9D9D9"/>
                </a:solidFill>
              </a:rPr>
              <a:t>REPORTS</a:t>
            </a:r>
            <a:endParaRPr sz="5100">
              <a:solidFill>
                <a:srgbClr val="D9D9D9"/>
              </a:solidFill>
            </a:endParaRPr>
          </a:p>
        </p:txBody>
      </p:sp>
      <p:pic>
        <p:nvPicPr>
          <p:cNvPr id="267" name="Google Shape;267;p25"/>
          <p:cNvPicPr preferRelativeResize="0"/>
          <p:nvPr/>
        </p:nvPicPr>
        <p:blipFill rotWithShape="1">
          <a:blip r:embed="rId3">
            <a:alphaModFix/>
          </a:blip>
          <a:srcRect b="11836" l="0" r="0" t="11844"/>
          <a:stretch/>
        </p:blipFill>
        <p:spPr>
          <a:xfrm>
            <a:off x="830401" y="1438085"/>
            <a:ext cx="2501204" cy="1499507"/>
          </a:xfrm>
          <a:prstGeom prst="rect">
            <a:avLst/>
          </a:prstGeom>
          <a:noFill/>
          <a:ln>
            <a:noFill/>
          </a:ln>
        </p:spPr>
      </p:pic>
      <p:sp>
        <p:nvSpPr>
          <p:cNvPr id="268" name="Google Shape;268;p25"/>
          <p:cNvSpPr txBox="1"/>
          <p:nvPr/>
        </p:nvSpPr>
        <p:spPr>
          <a:xfrm>
            <a:off x="862817" y="1824874"/>
            <a:ext cx="586500" cy="11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69" name="Google Shape;269;p25"/>
          <p:cNvGrpSpPr/>
          <p:nvPr/>
        </p:nvGrpSpPr>
        <p:grpSpPr>
          <a:xfrm>
            <a:off x="830401" y="2837660"/>
            <a:ext cx="2501700" cy="1601320"/>
            <a:chOff x="830400" y="3274596"/>
            <a:chExt cx="2501700" cy="1353953"/>
          </a:xfrm>
        </p:grpSpPr>
        <p:sp>
          <p:nvSpPr>
            <p:cNvPr id="270" name="Google Shape;270;p25"/>
            <p:cNvSpPr/>
            <p:nvPr/>
          </p:nvSpPr>
          <p:spPr>
            <a:xfrm>
              <a:off x="830400" y="3360750"/>
              <a:ext cx="2501700" cy="1267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271" name="Google Shape;271;p25"/>
            <p:cNvSpPr/>
            <p:nvPr/>
          </p:nvSpPr>
          <p:spPr>
            <a:xfrm>
              <a:off x="1059092" y="3274596"/>
              <a:ext cx="219600" cy="93600"/>
            </a:xfrm>
            <a:prstGeom prst="triangle">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grpSp>
      <p:sp>
        <p:nvSpPr>
          <p:cNvPr id="272" name="Google Shape;272;p25"/>
          <p:cNvSpPr txBox="1"/>
          <p:nvPr>
            <p:ph type="title"/>
          </p:nvPr>
        </p:nvSpPr>
        <p:spPr>
          <a:xfrm>
            <a:off x="961850" y="3181974"/>
            <a:ext cx="2238300" cy="101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FF9900"/>
              </a:solidFill>
            </a:endParaRPr>
          </a:p>
          <a:p>
            <a:pPr indent="0" lvl="0" marL="0" rtl="0" algn="l">
              <a:spcBef>
                <a:spcPts val="0"/>
              </a:spcBef>
              <a:spcAft>
                <a:spcPts val="0"/>
              </a:spcAft>
              <a:buNone/>
            </a:pPr>
            <a:r>
              <a:rPr lang="en-GB" sz="3000">
                <a:solidFill>
                  <a:srgbClr val="FF9900"/>
                </a:solidFill>
              </a:rPr>
              <a:t>Equipment Sales</a:t>
            </a:r>
            <a:endParaRPr sz="3000">
              <a:solidFill>
                <a:srgbClr val="FF9900"/>
              </a:solidFill>
            </a:endParaRPr>
          </a:p>
        </p:txBody>
      </p:sp>
      <p:pic>
        <p:nvPicPr>
          <p:cNvPr id="273" name="Google Shape;273;p25"/>
          <p:cNvPicPr preferRelativeResize="0"/>
          <p:nvPr/>
        </p:nvPicPr>
        <p:blipFill rotWithShape="1">
          <a:blip r:embed="rId4">
            <a:alphaModFix/>
          </a:blip>
          <a:srcRect b="11071" l="0" r="0" t="11071"/>
          <a:stretch/>
        </p:blipFill>
        <p:spPr>
          <a:xfrm flipH="1">
            <a:off x="3332867" y="2937583"/>
            <a:ext cx="2501197" cy="1499496"/>
          </a:xfrm>
          <a:prstGeom prst="rect">
            <a:avLst/>
          </a:prstGeom>
          <a:noFill/>
          <a:ln>
            <a:noFill/>
          </a:ln>
        </p:spPr>
      </p:pic>
      <p:sp>
        <p:nvSpPr>
          <p:cNvPr id="274" name="Google Shape;274;p25"/>
          <p:cNvSpPr txBox="1"/>
          <p:nvPr/>
        </p:nvSpPr>
        <p:spPr>
          <a:xfrm>
            <a:off x="3389244" y="3178935"/>
            <a:ext cx="586500" cy="11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275" name="Google Shape;275;p25"/>
          <p:cNvGrpSpPr/>
          <p:nvPr/>
        </p:nvGrpSpPr>
        <p:grpSpPr>
          <a:xfrm flipH="1" rot="10800000">
            <a:off x="3332868" y="1438190"/>
            <a:ext cx="2501700" cy="1601320"/>
            <a:chOff x="830400" y="3274596"/>
            <a:chExt cx="2501700" cy="1353953"/>
          </a:xfrm>
        </p:grpSpPr>
        <p:sp>
          <p:nvSpPr>
            <p:cNvPr id="276" name="Google Shape;276;p25"/>
            <p:cNvSpPr/>
            <p:nvPr/>
          </p:nvSpPr>
          <p:spPr>
            <a:xfrm>
              <a:off x="830400" y="3360750"/>
              <a:ext cx="2501700" cy="1267800"/>
            </a:xfrm>
            <a:prstGeom prst="rect">
              <a:avLst/>
            </a:prstGeom>
            <a:solidFill>
              <a:srgbClr val="D9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1059092" y="3274596"/>
              <a:ext cx="219600" cy="93600"/>
            </a:xfrm>
            <a:prstGeom prst="triangle">
              <a:avLst>
                <a:gd fmla="val 50000" name="adj"/>
              </a:avLst>
            </a:prstGeom>
            <a:solidFill>
              <a:srgbClr val="D9F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5"/>
          <p:cNvSpPr txBox="1"/>
          <p:nvPr>
            <p:ph type="title"/>
          </p:nvPr>
        </p:nvSpPr>
        <p:spPr>
          <a:xfrm>
            <a:off x="3462953" y="2254327"/>
            <a:ext cx="2238300" cy="50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chemeClr val="accent5"/>
                </a:solidFill>
              </a:rPr>
              <a:t>Booking Trends</a:t>
            </a:r>
            <a:endParaRPr sz="3000">
              <a:solidFill>
                <a:schemeClr val="accent5"/>
              </a:solidFill>
            </a:endParaRPr>
          </a:p>
        </p:txBody>
      </p:sp>
      <p:pic>
        <p:nvPicPr>
          <p:cNvPr id="279" name="Google Shape;279;p25"/>
          <p:cNvPicPr preferRelativeResize="0"/>
          <p:nvPr/>
        </p:nvPicPr>
        <p:blipFill rotWithShape="1">
          <a:blip r:embed="rId5">
            <a:alphaModFix/>
          </a:blip>
          <a:srcRect b="14278" l="0" r="0" t="44716"/>
          <a:stretch/>
        </p:blipFill>
        <p:spPr>
          <a:xfrm>
            <a:off x="5832591" y="1438079"/>
            <a:ext cx="2501198" cy="1499507"/>
          </a:xfrm>
          <a:prstGeom prst="rect">
            <a:avLst/>
          </a:prstGeom>
          <a:noFill/>
          <a:ln>
            <a:noFill/>
          </a:ln>
        </p:spPr>
      </p:pic>
      <p:sp>
        <p:nvSpPr>
          <p:cNvPr id="280" name="Google Shape;280;p25"/>
          <p:cNvSpPr txBox="1"/>
          <p:nvPr/>
        </p:nvSpPr>
        <p:spPr>
          <a:xfrm>
            <a:off x="5856251" y="1824860"/>
            <a:ext cx="586500" cy="11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81" name="Google Shape;281;p25"/>
          <p:cNvGrpSpPr/>
          <p:nvPr/>
        </p:nvGrpSpPr>
        <p:grpSpPr>
          <a:xfrm>
            <a:off x="5832591" y="2837660"/>
            <a:ext cx="2501700" cy="1601320"/>
            <a:chOff x="830400" y="3274596"/>
            <a:chExt cx="2501700" cy="1353953"/>
          </a:xfrm>
        </p:grpSpPr>
        <p:sp>
          <p:nvSpPr>
            <p:cNvPr id="282" name="Google Shape;282;p25"/>
            <p:cNvSpPr/>
            <p:nvPr/>
          </p:nvSpPr>
          <p:spPr>
            <a:xfrm>
              <a:off x="830400" y="3360750"/>
              <a:ext cx="2501700" cy="1267800"/>
            </a:xfrm>
            <a:prstGeom prst="rect">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a:off x="1059092" y="3274596"/>
              <a:ext cx="219600" cy="93600"/>
            </a:xfrm>
            <a:prstGeom prst="triangl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5"/>
          <p:cNvSpPr txBox="1"/>
          <p:nvPr>
            <p:ph type="title"/>
          </p:nvPr>
        </p:nvSpPr>
        <p:spPr>
          <a:xfrm>
            <a:off x="5966800" y="3181975"/>
            <a:ext cx="2278500" cy="101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3000">
                <a:solidFill>
                  <a:srgbClr val="38761D"/>
                </a:solidFill>
              </a:rPr>
              <a:t>Out of Date Inventory</a:t>
            </a:r>
            <a:endParaRPr sz="3000">
              <a:solidFill>
                <a:srgbClr val="38761D"/>
              </a:solidFill>
            </a:endParaRPr>
          </a:p>
        </p:txBody>
      </p:sp>
      <p:sp>
        <p:nvSpPr>
          <p:cNvPr id="285" name="Google Shape;285;p25"/>
          <p:cNvSpPr/>
          <p:nvPr/>
        </p:nvSpPr>
        <p:spPr>
          <a:xfrm>
            <a:off x="830400" y="1178950"/>
            <a:ext cx="1002000" cy="60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69138"/>
              </a:solidFill>
            </a:endParaRPr>
          </a:p>
        </p:txBody>
      </p:sp>
      <p:sp>
        <p:nvSpPr>
          <p:cNvPr id="286" name="Google Shape;286;p25"/>
          <p:cNvSpPr/>
          <p:nvPr/>
        </p:nvSpPr>
        <p:spPr>
          <a:xfrm>
            <a:off x="830400" y="1178950"/>
            <a:ext cx="520200" cy="60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6913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26"/>
          <p:cNvSpPr/>
          <p:nvPr/>
        </p:nvSpPr>
        <p:spPr>
          <a:xfrm>
            <a:off x="5475" y="5475"/>
            <a:ext cx="4566600" cy="514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txBox="1"/>
          <p:nvPr>
            <p:ph type="title"/>
          </p:nvPr>
        </p:nvSpPr>
        <p:spPr>
          <a:xfrm>
            <a:off x="730000" y="1318650"/>
            <a:ext cx="33009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9900"/>
                </a:solidFill>
              </a:rPr>
              <a:t>Report #1: </a:t>
            </a:r>
            <a:endParaRPr sz="1800">
              <a:solidFill>
                <a:srgbClr val="FF9900"/>
              </a:solidFill>
            </a:endParaRPr>
          </a:p>
          <a:p>
            <a:pPr indent="0" lvl="0" marL="0" rtl="0" algn="l">
              <a:spcBef>
                <a:spcPts val="0"/>
              </a:spcBef>
              <a:spcAft>
                <a:spcPts val="0"/>
              </a:spcAft>
              <a:buNone/>
            </a:pPr>
            <a:r>
              <a:rPr lang="en-GB" sz="1800">
                <a:solidFill>
                  <a:srgbClr val="FF9900"/>
                </a:solidFill>
              </a:rPr>
              <a:t>Equipment Sales</a:t>
            </a:r>
            <a:endParaRPr sz="2300">
              <a:solidFill>
                <a:srgbClr val="FF9900"/>
              </a:solidFill>
            </a:endParaRPr>
          </a:p>
        </p:txBody>
      </p:sp>
      <p:sp>
        <p:nvSpPr>
          <p:cNvPr id="293" name="Google Shape;293;p26"/>
          <p:cNvSpPr txBox="1"/>
          <p:nvPr>
            <p:ph idx="2" type="body"/>
          </p:nvPr>
        </p:nvSpPr>
        <p:spPr>
          <a:xfrm>
            <a:off x="730000" y="2012050"/>
            <a:ext cx="3213300" cy="26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000000"/>
                </a:solidFill>
              </a:rPr>
              <a:t>Do enough customers buy equipment to keep equipment sales?</a:t>
            </a:r>
            <a:endParaRPr b="1" sz="1000">
              <a:solidFill>
                <a:srgbClr val="000000"/>
              </a:solidFill>
            </a:endParaRPr>
          </a:p>
          <a:p>
            <a:pPr indent="0" lvl="0" marL="0" rtl="0" algn="l">
              <a:lnSpc>
                <a:spcPct val="100000"/>
              </a:lnSpc>
              <a:spcBef>
                <a:spcPts val="1600"/>
              </a:spcBef>
              <a:spcAft>
                <a:spcPts val="0"/>
              </a:spcAft>
              <a:buNone/>
            </a:pPr>
            <a:r>
              <a:rPr lang="en-GB" sz="1000">
                <a:solidFill>
                  <a:srgbClr val="000000"/>
                </a:solidFill>
              </a:rPr>
              <a:t>By joining the equipment and customer order tables we can print a report of all equipment sold and rented to customers.</a:t>
            </a:r>
            <a:br>
              <a:rPr lang="en-GB" sz="1000">
                <a:solidFill>
                  <a:srgbClr val="000000"/>
                </a:solidFill>
              </a:rPr>
            </a:br>
            <a:br>
              <a:rPr lang="en-GB" sz="1000">
                <a:solidFill>
                  <a:srgbClr val="000000"/>
                </a:solidFill>
              </a:rPr>
            </a:br>
            <a:r>
              <a:rPr lang="en-GB" sz="1000">
                <a:solidFill>
                  <a:srgbClr val="000000"/>
                </a:solidFill>
              </a:rPr>
              <a:t>We assumed that displaying the difference between rental profits and purchase profits would help Blythe and Jim see if equipment sales are worth keeping.</a:t>
            </a:r>
            <a:endParaRPr sz="1000">
              <a:solidFill>
                <a:srgbClr val="000000"/>
              </a:solidFill>
            </a:endParaRPr>
          </a:p>
          <a:p>
            <a:pPr indent="0" lvl="0" marL="0" rtl="0" algn="l">
              <a:lnSpc>
                <a:spcPct val="100000"/>
              </a:lnSpc>
              <a:spcBef>
                <a:spcPts val="0"/>
              </a:spcBef>
              <a:spcAft>
                <a:spcPts val="0"/>
              </a:spcAft>
              <a:buNone/>
            </a:pPr>
            <a:r>
              <a:t/>
            </a:r>
            <a:endParaRPr sz="1000">
              <a:solidFill>
                <a:srgbClr val="000000"/>
              </a:solidFill>
            </a:endParaRPr>
          </a:p>
          <a:p>
            <a:pPr indent="0" lvl="0" marL="0" rtl="0" algn="l">
              <a:lnSpc>
                <a:spcPct val="100000"/>
              </a:lnSpc>
              <a:spcBef>
                <a:spcPts val="0"/>
              </a:spcBef>
              <a:spcAft>
                <a:spcPts val="0"/>
              </a:spcAft>
              <a:buNone/>
            </a:pPr>
            <a:r>
              <a:rPr lang="en-GB" sz="1000">
                <a:solidFill>
                  <a:srgbClr val="000000"/>
                </a:solidFill>
              </a:rPr>
              <a:t>From the results it’s clear that keeping equipment sales would be beneficial because of how much more profit it generates compared to rental profits.</a:t>
            </a:r>
            <a:endParaRPr sz="1000">
              <a:solidFill>
                <a:srgbClr val="000000"/>
              </a:solidFill>
            </a:endParaRPr>
          </a:p>
          <a:p>
            <a:pPr indent="0" lvl="0" marL="0" rtl="0" algn="l">
              <a:spcBef>
                <a:spcPts val="0"/>
              </a:spcBef>
              <a:spcAft>
                <a:spcPts val="1600"/>
              </a:spcAft>
              <a:buNone/>
            </a:pPr>
            <a:r>
              <a:t/>
            </a:r>
            <a:endParaRPr/>
          </a:p>
        </p:txBody>
      </p:sp>
      <p:sp>
        <p:nvSpPr>
          <p:cNvPr id="294" name="Google Shape;294;p26"/>
          <p:cNvSpPr txBox="1"/>
          <p:nvPr>
            <p:ph type="title"/>
          </p:nvPr>
        </p:nvSpPr>
        <p:spPr>
          <a:xfrm>
            <a:off x="4795075" y="692875"/>
            <a:ext cx="3300900" cy="4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Results</a:t>
            </a:r>
            <a:endParaRPr sz="1800"/>
          </a:p>
        </p:txBody>
      </p:sp>
      <p:sp>
        <p:nvSpPr>
          <p:cNvPr id="295" name="Google Shape;295;p26"/>
          <p:cNvSpPr/>
          <p:nvPr/>
        </p:nvSpPr>
        <p:spPr>
          <a:xfrm>
            <a:off x="824500" y="1190950"/>
            <a:ext cx="778800" cy="516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96" name="Google Shape;296;p26"/>
          <p:cNvSpPr/>
          <p:nvPr/>
        </p:nvSpPr>
        <p:spPr>
          <a:xfrm>
            <a:off x="1202400" y="1190950"/>
            <a:ext cx="400800" cy="5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id="297" name="Google Shape;297;p26"/>
          <p:cNvPicPr preferRelativeResize="0"/>
          <p:nvPr/>
        </p:nvPicPr>
        <p:blipFill>
          <a:blip r:embed="rId3">
            <a:alphaModFix/>
          </a:blip>
          <a:stretch>
            <a:fillRect/>
          </a:stretch>
        </p:blipFill>
        <p:spPr>
          <a:xfrm>
            <a:off x="4882525" y="3733425"/>
            <a:ext cx="2926700" cy="1263000"/>
          </a:xfrm>
          <a:prstGeom prst="rect">
            <a:avLst/>
          </a:prstGeom>
          <a:noFill/>
          <a:ln>
            <a:noFill/>
          </a:ln>
        </p:spPr>
      </p:pic>
      <p:pic>
        <p:nvPicPr>
          <p:cNvPr id="298" name="Google Shape;298;p26"/>
          <p:cNvPicPr preferRelativeResize="0"/>
          <p:nvPr/>
        </p:nvPicPr>
        <p:blipFill rotWithShape="1">
          <a:blip r:embed="rId4">
            <a:alphaModFix/>
          </a:blip>
          <a:srcRect b="0" l="0" r="0" t="289"/>
          <a:stretch/>
        </p:blipFill>
        <p:spPr>
          <a:xfrm>
            <a:off x="4882525" y="1126675"/>
            <a:ext cx="1914150" cy="2544975"/>
          </a:xfrm>
          <a:prstGeom prst="rect">
            <a:avLst/>
          </a:prstGeom>
          <a:noFill/>
          <a:ln>
            <a:noFill/>
          </a:ln>
        </p:spPr>
      </p:pic>
      <p:pic>
        <p:nvPicPr>
          <p:cNvPr id="299" name="Google Shape;299;p26"/>
          <p:cNvPicPr preferRelativeResize="0"/>
          <p:nvPr/>
        </p:nvPicPr>
        <p:blipFill>
          <a:blip r:embed="rId5">
            <a:alphaModFix/>
          </a:blip>
          <a:stretch>
            <a:fillRect/>
          </a:stretch>
        </p:blipFill>
        <p:spPr>
          <a:xfrm>
            <a:off x="6864875" y="1126675"/>
            <a:ext cx="1992750" cy="2544975"/>
          </a:xfrm>
          <a:prstGeom prst="rect">
            <a:avLst/>
          </a:prstGeom>
          <a:noFill/>
          <a:ln>
            <a:noFill/>
          </a:ln>
        </p:spPr>
      </p:pic>
      <p:pic>
        <p:nvPicPr>
          <p:cNvPr descr="Image" id="300" name="Google Shape;300;p26"/>
          <p:cNvPicPr preferRelativeResize="0"/>
          <p:nvPr/>
        </p:nvPicPr>
        <p:blipFill rotWithShape="1">
          <a:blip r:embed="rId3">
            <a:alphaModFix/>
          </a:blip>
          <a:srcRect b="0" l="65952" r="0" t="34019"/>
          <a:stretch/>
        </p:blipFill>
        <p:spPr>
          <a:xfrm>
            <a:off x="7744475" y="3733425"/>
            <a:ext cx="1113150" cy="126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3082B2"/>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